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61"/>
  </p:notesMasterIdLst>
  <p:handoutMasterIdLst>
    <p:handoutMasterId r:id="rId62"/>
  </p:handoutMasterIdLst>
  <p:sldIdLst>
    <p:sldId id="412" r:id="rId5"/>
    <p:sldId id="386" r:id="rId6"/>
    <p:sldId id="414" r:id="rId7"/>
    <p:sldId id="415" r:id="rId8"/>
    <p:sldId id="416" r:id="rId9"/>
    <p:sldId id="418" r:id="rId10"/>
    <p:sldId id="424" r:id="rId11"/>
    <p:sldId id="462" r:id="rId12"/>
    <p:sldId id="463" r:id="rId13"/>
    <p:sldId id="464" r:id="rId14"/>
    <p:sldId id="420" r:id="rId15"/>
    <p:sldId id="454" r:id="rId16"/>
    <p:sldId id="465" r:id="rId17"/>
    <p:sldId id="453" r:id="rId18"/>
    <p:sldId id="468" r:id="rId19"/>
    <p:sldId id="429" r:id="rId20"/>
    <p:sldId id="470" r:id="rId21"/>
    <p:sldId id="472" r:id="rId22"/>
    <p:sldId id="473" r:id="rId23"/>
    <p:sldId id="471" r:id="rId24"/>
    <p:sldId id="475" r:id="rId25"/>
    <p:sldId id="474" r:id="rId26"/>
    <p:sldId id="425" r:id="rId27"/>
    <p:sldId id="476" r:id="rId28"/>
    <p:sldId id="477" r:id="rId29"/>
    <p:sldId id="422" r:id="rId30"/>
    <p:sldId id="481" r:id="rId31"/>
    <p:sldId id="479" r:id="rId32"/>
    <p:sldId id="484" r:id="rId33"/>
    <p:sldId id="487" r:id="rId34"/>
    <p:sldId id="482" r:id="rId35"/>
    <p:sldId id="485" r:id="rId36"/>
    <p:sldId id="483" r:id="rId37"/>
    <p:sldId id="488" r:id="rId38"/>
    <p:sldId id="486" r:id="rId39"/>
    <p:sldId id="491" r:id="rId40"/>
    <p:sldId id="492" r:id="rId41"/>
    <p:sldId id="493" r:id="rId42"/>
    <p:sldId id="494" r:id="rId43"/>
    <p:sldId id="495" r:id="rId44"/>
    <p:sldId id="500" r:id="rId45"/>
    <p:sldId id="430" r:id="rId46"/>
    <p:sldId id="496" r:id="rId47"/>
    <p:sldId id="497" r:id="rId48"/>
    <p:sldId id="498" r:id="rId49"/>
    <p:sldId id="431" r:id="rId50"/>
    <p:sldId id="501" r:id="rId51"/>
    <p:sldId id="499" r:id="rId52"/>
    <p:sldId id="503" r:id="rId53"/>
    <p:sldId id="504" r:id="rId54"/>
    <p:sldId id="505" r:id="rId55"/>
    <p:sldId id="432" r:id="rId56"/>
    <p:sldId id="433" r:id="rId57"/>
    <p:sldId id="457" r:id="rId58"/>
    <p:sldId id="458" r:id="rId59"/>
    <p:sldId id="460" r:id="rId60"/>
  </p:sldIdLst>
  <p:sldSz cx="10058400" cy="7772400"/>
  <p:notesSz cx="7019925" cy="9305925"/>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509352" algn="l" rtl="0" fontAlgn="base">
      <a:spcBef>
        <a:spcPct val="0"/>
      </a:spcBef>
      <a:spcAft>
        <a:spcPct val="0"/>
      </a:spcAft>
      <a:defRPr kern="1200">
        <a:solidFill>
          <a:schemeClr val="tx1"/>
        </a:solidFill>
        <a:latin typeface="Arial" charset="0"/>
        <a:ea typeface="+mn-ea"/>
        <a:cs typeface="+mn-cs"/>
      </a:defRPr>
    </a:lvl2pPr>
    <a:lvl3pPr marL="1018705" algn="l" rtl="0" fontAlgn="base">
      <a:spcBef>
        <a:spcPct val="0"/>
      </a:spcBef>
      <a:spcAft>
        <a:spcPct val="0"/>
      </a:spcAft>
      <a:defRPr kern="1200">
        <a:solidFill>
          <a:schemeClr val="tx1"/>
        </a:solidFill>
        <a:latin typeface="Arial" charset="0"/>
        <a:ea typeface="+mn-ea"/>
        <a:cs typeface="+mn-cs"/>
      </a:defRPr>
    </a:lvl3pPr>
    <a:lvl4pPr marL="1528058" algn="l" rtl="0" fontAlgn="base">
      <a:spcBef>
        <a:spcPct val="0"/>
      </a:spcBef>
      <a:spcAft>
        <a:spcPct val="0"/>
      </a:spcAft>
      <a:defRPr kern="1200">
        <a:solidFill>
          <a:schemeClr val="tx1"/>
        </a:solidFill>
        <a:latin typeface="Arial" charset="0"/>
        <a:ea typeface="+mn-ea"/>
        <a:cs typeface="+mn-cs"/>
      </a:defRPr>
    </a:lvl4pPr>
    <a:lvl5pPr marL="2037411" algn="l" rtl="0" fontAlgn="base">
      <a:spcBef>
        <a:spcPct val="0"/>
      </a:spcBef>
      <a:spcAft>
        <a:spcPct val="0"/>
      </a:spcAft>
      <a:defRPr kern="1200">
        <a:solidFill>
          <a:schemeClr val="tx1"/>
        </a:solidFill>
        <a:latin typeface="Arial" charset="0"/>
        <a:ea typeface="+mn-ea"/>
        <a:cs typeface="+mn-cs"/>
      </a:defRPr>
    </a:lvl5pPr>
    <a:lvl6pPr marL="2546764" algn="l" defTabSz="1018705" rtl="0" eaLnBrk="1" latinLnBrk="0" hangingPunct="1">
      <a:defRPr kern="1200">
        <a:solidFill>
          <a:schemeClr val="tx1"/>
        </a:solidFill>
        <a:latin typeface="Arial" charset="0"/>
        <a:ea typeface="+mn-ea"/>
        <a:cs typeface="+mn-cs"/>
      </a:defRPr>
    </a:lvl6pPr>
    <a:lvl7pPr marL="3056116" algn="l" defTabSz="1018705" rtl="0" eaLnBrk="1" latinLnBrk="0" hangingPunct="1">
      <a:defRPr kern="1200">
        <a:solidFill>
          <a:schemeClr val="tx1"/>
        </a:solidFill>
        <a:latin typeface="Arial" charset="0"/>
        <a:ea typeface="+mn-ea"/>
        <a:cs typeface="+mn-cs"/>
      </a:defRPr>
    </a:lvl7pPr>
    <a:lvl8pPr marL="3565469" algn="l" defTabSz="1018705" rtl="0" eaLnBrk="1" latinLnBrk="0" hangingPunct="1">
      <a:defRPr kern="1200">
        <a:solidFill>
          <a:schemeClr val="tx1"/>
        </a:solidFill>
        <a:latin typeface="Arial" charset="0"/>
        <a:ea typeface="+mn-ea"/>
        <a:cs typeface="+mn-cs"/>
      </a:defRPr>
    </a:lvl8pPr>
    <a:lvl9pPr marL="4074821" algn="l" defTabSz="1018705"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448">
          <p15:clr>
            <a:srgbClr val="A4A3A4"/>
          </p15:clr>
        </p15:guide>
        <p15:guide id="2" pos="3168">
          <p15:clr>
            <a:srgbClr val="A4A3A4"/>
          </p15:clr>
        </p15:guide>
      </p15:sldGuideLst>
    </p:ext>
    <p:ext uri="{2D200454-40CA-4A62-9FC3-DE9A4176ACB9}">
      <p15:notesGuideLst xmlns:p15="http://schemas.microsoft.com/office/powerpoint/2012/main">
        <p15:guide id="1" orient="horz" pos="2931">
          <p15:clr>
            <a:srgbClr val="A4A3A4"/>
          </p15:clr>
        </p15:guide>
        <p15:guide id="2" pos="2212">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acyj" initials="sj" lastIdx="2" clrIdx="0"/>
  <p:cmAuthor id="1" name="Charles Green" initials="CKG" lastIdx="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2A47"/>
    <a:srgbClr val="303030"/>
    <a:srgbClr val="0F1D2B"/>
    <a:srgbClr val="000066"/>
    <a:srgbClr val="597097"/>
    <a:srgbClr val="3B5781"/>
    <a:srgbClr val="022F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7" autoAdjust="0"/>
    <p:restoredTop sz="84470" autoAdjust="0"/>
  </p:normalViewPr>
  <p:slideViewPr>
    <p:cSldViewPr>
      <p:cViewPr varScale="1">
        <p:scale>
          <a:sx n="80" d="100"/>
          <a:sy n="80" d="100"/>
        </p:scale>
        <p:origin x="1168" y="192"/>
      </p:cViewPr>
      <p:guideLst>
        <p:guide orient="horz" pos="2448"/>
        <p:guide pos="3168"/>
      </p:guideLst>
    </p:cSldViewPr>
  </p:slideViewPr>
  <p:notesTextViewPr>
    <p:cViewPr>
      <p:scale>
        <a:sx n="100" d="100"/>
        <a:sy n="100" d="100"/>
      </p:scale>
      <p:origin x="0" y="0"/>
    </p:cViewPr>
  </p:notesTextViewPr>
  <p:sorterViewPr>
    <p:cViewPr>
      <p:scale>
        <a:sx n="120" d="100"/>
        <a:sy n="120" d="100"/>
      </p:scale>
      <p:origin x="0" y="1684"/>
    </p:cViewPr>
  </p:sorterViewPr>
  <p:notesViewPr>
    <p:cSldViewPr>
      <p:cViewPr varScale="1">
        <p:scale>
          <a:sx n="83" d="100"/>
          <a:sy n="83" d="100"/>
        </p:scale>
        <p:origin x="-3156" y="-90"/>
      </p:cViewPr>
      <p:guideLst>
        <p:guide orient="horz" pos="2931"/>
        <p:guide pos="2212"/>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commentAuthors" Target="commentAuthors.xml"/><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60" Type="http://schemas.openxmlformats.org/officeDocument/2006/relationships/slide" Target="slides/slide56.xml"/><Relationship Id="rId61" Type="http://schemas.openxmlformats.org/officeDocument/2006/relationships/notesMaster" Target="notesMasters/notesMaster1.xml"/><Relationship Id="rId62" Type="http://schemas.openxmlformats.org/officeDocument/2006/relationships/handoutMaster" Target="handoutMasters/handoutMaster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458" name="Rectangle 2"/>
          <p:cNvSpPr>
            <a:spLocks noGrp="1" noChangeArrowheads="1"/>
          </p:cNvSpPr>
          <p:nvPr>
            <p:ph type="hdr" sz="quarter"/>
          </p:nvPr>
        </p:nvSpPr>
        <p:spPr bwMode="auto">
          <a:xfrm>
            <a:off x="1" y="0"/>
            <a:ext cx="3041967" cy="465296"/>
          </a:xfrm>
          <a:prstGeom prst="rect">
            <a:avLst/>
          </a:prstGeom>
          <a:noFill/>
          <a:ln w="9525">
            <a:noFill/>
            <a:miter lim="800000"/>
            <a:headEnd/>
            <a:tailEnd/>
          </a:ln>
          <a:effectLst/>
        </p:spPr>
        <p:txBody>
          <a:bodyPr vert="horz" wrap="square" lIns="93273" tIns="46639" rIns="93273" bIns="46639" numCol="1" anchor="t" anchorCtr="0" compatLnSpc="1">
            <a:prstTxWarp prst="textNoShape">
              <a:avLst/>
            </a:prstTxWarp>
          </a:bodyPr>
          <a:lstStyle>
            <a:lvl1pPr>
              <a:defRPr sz="1200"/>
            </a:lvl1pPr>
          </a:lstStyle>
          <a:p>
            <a:pPr>
              <a:defRPr/>
            </a:pPr>
            <a:endParaRPr lang="en-US"/>
          </a:p>
        </p:txBody>
      </p:sp>
      <p:sp>
        <p:nvSpPr>
          <p:cNvPr id="19459" name="Rectangle 3"/>
          <p:cNvSpPr>
            <a:spLocks noGrp="1" noChangeArrowheads="1"/>
          </p:cNvSpPr>
          <p:nvPr>
            <p:ph type="dt" sz="quarter" idx="1"/>
          </p:nvPr>
        </p:nvSpPr>
        <p:spPr bwMode="auto">
          <a:xfrm>
            <a:off x="3976334" y="0"/>
            <a:ext cx="3041967" cy="465296"/>
          </a:xfrm>
          <a:prstGeom prst="rect">
            <a:avLst/>
          </a:prstGeom>
          <a:noFill/>
          <a:ln w="9525">
            <a:noFill/>
            <a:miter lim="800000"/>
            <a:headEnd/>
            <a:tailEnd/>
          </a:ln>
          <a:effectLst/>
        </p:spPr>
        <p:txBody>
          <a:bodyPr vert="horz" wrap="square" lIns="93273" tIns="46639" rIns="93273" bIns="46639" numCol="1" anchor="t" anchorCtr="0" compatLnSpc="1">
            <a:prstTxWarp prst="textNoShape">
              <a:avLst/>
            </a:prstTxWarp>
          </a:bodyPr>
          <a:lstStyle>
            <a:lvl1pPr algn="r">
              <a:defRPr sz="1200"/>
            </a:lvl1pPr>
          </a:lstStyle>
          <a:p>
            <a:pPr>
              <a:defRPr/>
            </a:pPr>
            <a:endParaRPr lang="en-US"/>
          </a:p>
        </p:txBody>
      </p:sp>
      <p:sp>
        <p:nvSpPr>
          <p:cNvPr id="19460" name="Rectangle 4"/>
          <p:cNvSpPr>
            <a:spLocks noGrp="1" noChangeArrowheads="1"/>
          </p:cNvSpPr>
          <p:nvPr>
            <p:ph type="ftr" sz="quarter" idx="2"/>
          </p:nvPr>
        </p:nvSpPr>
        <p:spPr bwMode="auto">
          <a:xfrm>
            <a:off x="1" y="8839014"/>
            <a:ext cx="3041967" cy="465296"/>
          </a:xfrm>
          <a:prstGeom prst="rect">
            <a:avLst/>
          </a:prstGeom>
          <a:noFill/>
          <a:ln w="9525">
            <a:noFill/>
            <a:miter lim="800000"/>
            <a:headEnd/>
            <a:tailEnd/>
          </a:ln>
          <a:effectLst/>
        </p:spPr>
        <p:txBody>
          <a:bodyPr vert="horz" wrap="square" lIns="93273" tIns="46639" rIns="93273" bIns="46639" numCol="1" anchor="b" anchorCtr="0" compatLnSpc="1">
            <a:prstTxWarp prst="textNoShape">
              <a:avLst/>
            </a:prstTxWarp>
          </a:bodyPr>
          <a:lstStyle>
            <a:lvl1pPr>
              <a:defRPr sz="1200"/>
            </a:lvl1pPr>
          </a:lstStyle>
          <a:p>
            <a:pPr>
              <a:defRPr/>
            </a:pPr>
            <a:endParaRPr lang="en-US"/>
          </a:p>
        </p:txBody>
      </p:sp>
      <p:sp>
        <p:nvSpPr>
          <p:cNvPr id="19461" name="Rectangle 5"/>
          <p:cNvSpPr>
            <a:spLocks noGrp="1" noChangeArrowheads="1"/>
          </p:cNvSpPr>
          <p:nvPr>
            <p:ph type="sldNum" sz="quarter" idx="3"/>
          </p:nvPr>
        </p:nvSpPr>
        <p:spPr bwMode="auto">
          <a:xfrm>
            <a:off x="3976334" y="8839014"/>
            <a:ext cx="3041967" cy="465296"/>
          </a:xfrm>
          <a:prstGeom prst="rect">
            <a:avLst/>
          </a:prstGeom>
          <a:noFill/>
          <a:ln w="9525">
            <a:noFill/>
            <a:miter lim="800000"/>
            <a:headEnd/>
            <a:tailEnd/>
          </a:ln>
          <a:effectLst/>
        </p:spPr>
        <p:txBody>
          <a:bodyPr vert="horz" wrap="square" lIns="93273" tIns="46639" rIns="93273" bIns="46639" numCol="1" anchor="b" anchorCtr="0" compatLnSpc="1">
            <a:prstTxWarp prst="textNoShape">
              <a:avLst/>
            </a:prstTxWarp>
          </a:bodyPr>
          <a:lstStyle>
            <a:lvl1pPr algn="r">
              <a:defRPr sz="1200"/>
            </a:lvl1pPr>
          </a:lstStyle>
          <a:p>
            <a:pPr>
              <a:defRPr/>
            </a:pPr>
            <a:fld id="{545450EB-D0E0-4326-99F8-DBCB45E1E590}" type="slidenum">
              <a:rPr lang="en-US"/>
              <a:pPr>
                <a:defRPr/>
              </a:pPr>
              <a:t>‹#›</a:t>
            </a:fld>
            <a:endParaRPr lang="en-US"/>
          </a:p>
        </p:txBody>
      </p:sp>
    </p:spTree>
    <p:extLst>
      <p:ext uri="{BB962C8B-B14F-4D97-AF65-F5344CB8AC3E}">
        <p14:creationId xmlns:p14="http://schemas.microsoft.com/office/powerpoint/2010/main" val="36227727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iff>
</file>

<file path=ppt/media/image12.png>
</file>

<file path=ppt/media/image13.png>
</file>

<file path=ppt/media/image14.png>
</file>

<file path=ppt/media/image15.png>
</file>

<file path=ppt/media/image16.gif>
</file>

<file path=ppt/media/image17.gif>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jpe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Rectangle 2"/>
          <p:cNvSpPr>
            <a:spLocks noGrp="1" noChangeArrowheads="1"/>
          </p:cNvSpPr>
          <p:nvPr>
            <p:ph type="hdr" sz="quarter"/>
          </p:nvPr>
        </p:nvSpPr>
        <p:spPr bwMode="auto">
          <a:xfrm>
            <a:off x="1" y="0"/>
            <a:ext cx="3041967" cy="465296"/>
          </a:xfrm>
          <a:prstGeom prst="rect">
            <a:avLst/>
          </a:prstGeom>
          <a:noFill/>
          <a:ln w="9525">
            <a:noFill/>
            <a:miter lim="800000"/>
            <a:headEnd/>
            <a:tailEnd/>
          </a:ln>
          <a:effectLst/>
        </p:spPr>
        <p:txBody>
          <a:bodyPr vert="horz" wrap="square" lIns="93273" tIns="46639" rIns="93273" bIns="46639" numCol="1" anchor="t" anchorCtr="0" compatLnSpc="1">
            <a:prstTxWarp prst="textNoShape">
              <a:avLst/>
            </a:prstTxWarp>
          </a:bodyPr>
          <a:lstStyle>
            <a:lvl1pPr>
              <a:defRPr sz="1200"/>
            </a:lvl1pPr>
          </a:lstStyle>
          <a:p>
            <a:pPr>
              <a:defRPr/>
            </a:pPr>
            <a:endParaRPr lang="en-US"/>
          </a:p>
        </p:txBody>
      </p:sp>
      <p:sp>
        <p:nvSpPr>
          <p:cNvPr id="18435" name="Rectangle 3"/>
          <p:cNvSpPr>
            <a:spLocks noGrp="1" noChangeArrowheads="1"/>
          </p:cNvSpPr>
          <p:nvPr>
            <p:ph type="dt" idx="1"/>
          </p:nvPr>
        </p:nvSpPr>
        <p:spPr bwMode="auto">
          <a:xfrm>
            <a:off x="3976334" y="0"/>
            <a:ext cx="3041967" cy="465296"/>
          </a:xfrm>
          <a:prstGeom prst="rect">
            <a:avLst/>
          </a:prstGeom>
          <a:noFill/>
          <a:ln w="9525">
            <a:noFill/>
            <a:miter lim="800000"/>
            <a:headEnd/>
            <a:tailEnd/>
          </a:ln>
          <a:effectLst/>
        </p:spPr>
        <p:txBody>
          <a:bodyPr vert="horz" wrap="square" lIns="93273" tIns="46639" rIns="93273" bIns="46639" numCol="1" anchor="t" anchorCtr="0" compatLnSpc="1">
            <a:prstTxWarp prst="textNoShape">
              <a:avLst/>
            </a:prstTxWarp>
          </a:bodyPr>
          <a:lstStyle>
            <a:lvl1pPr algn="r">
              <a:defRPr sz="1200"/>
            </a:lvl1pPr>
          </a:lstStyle>
          <a:p>
            <a:pPr>
              <a:defRPr/>
            </a:pPr>
            <a:endParaRPr lang="en-US"/>
          </a:p>
        </p:txBody>
      </p:sp>
      <p:sp>
        <p:nvSpPr>
          <p:cNvPr id="14340" name="Rectangle 4"/>
          <p:cNvSpPr>
            <a:spLocks noGrp="1" noRot="1" noChangeAspect="1" noChangeArrowheads="1" noTextEdit="1"/>
          </p:cNvSpPr>
          <p:nvPr>
            <p:ph type="sldImg" idx="2"/>
          </p:nvPr>
        </p:nvSpPr>
        <p:spPr bwMode="auto">
          <a:xfrm>
            <a:off x="1252538" y="698500"/>
            <a:ext cx="4514850" cy="3487738"/>
          </a:xfrm>
          <a:prstGeom prst="rect">
            <a:avLst/>
          </a:prstGeom>
          <a:noFill/>
          <a:ln w="9525">
            <a:solidFill>
              <a:srgbClr val="000000"/>
            </a:solidFill>
            <a:miter lim="800000"/>
            <a:headEnd/>
            <a:tailEnd/>
          </a:ln>
        </p:spPr>
      </p:sp>
      <p:sp>
        <p:nvSpPr>
          <p:cNvPr id="18437" name="Rectangle 5"/>
          <p:cNvSpPr>
            <a:spLocks noGrp="1" noChangeArrowheads="1"/>
          </p:cNvSpPr>
          <p:nvPr>
            <p:ph type="body" sz="quarter" idx="3"/>
          </p:nvPr>
        </p:nvSpPr>
        <p:spPr bwMode="auto">
          <a:xfrm>
            <a:off x="701993" y="4420315"/>
            <a:ext cx="5615940" cy="4187666"/>
          </a:xfrm>
          <a:prstGeom prst="rect">
            <a:avLst/>
          </a:prstGeom>
          <a:noFill/>
          <a:ln w="9525">
            <a:noFill/>
            <a:miter lim="800000"/>
            <a:headEnd/>
            <a:tailEnd/>
          </a:ln>
          <a:effectLst/>
        </p:spPr>
        <p:txBody>
          <a:bodyPr vert="horz" wrap="square" lIns="93273" tIns="46639" rIns="93273" bIns="46639"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8438" name="Rectangle 6"/>
          <p:cNvSpPr>
            <a:spLocks noGrp="1" noChangeArrowheads="1"/>
          </p:cNvSpPr>
          <p:nvPr>
            <p:ph type="ftr" sz="quarter" idx="4"/>
          </p:nvPr>
        </p:nvSpPr>
        <p:spPr bwMode="auto">
          <a:xfrm>
            <a:off x="1" y="8839014"/>
            <a:ext cx="3041967" cy="465296"/>
          </a:xfrm>
          <a:prstGeom prst="rect">
            <a:avLst/>
          </a:prstGeom>
          <a:noFill/>
          <a:ln w="9525">
            <a:noFill/>
            <a:miter lim="800000"/>
            <a:headEnd/>
            <a:tailEnd/>
          </a:ln>
          <a:effectLst/>
        </p:spPr>
        <p:txBody>
          <a:bodyPr vert="horz" wrap="square" lIns="93273" tIns="46639" rIns="93273" bIns="46639" numCol="1" anchor="b" anchorCtr="0" compatLnSpc="1">
            <a:prstTxWarp prst="textNoShape">
              <a:avLst/>
            </a:prstTxWarp>
          </a:bodyPr>
          <a:lstStyle>
            <a:lvl1pPr>
              <a:defRPr sz="1200"/>
            </a:lvl1pPr>
          </a:lstStyle>
          <a:p>
            <a:pPr>
              <a:defRPr/>
            </a:pPr>
            <a:endParaRPr lang="en-US"/>
          </a:p>
        </p:txBody>
      </p:sp>
      <p:sp>
        <p:nvSpPr>
          <p:cNvPr id="18439" name="Rectangle 7"/>
          <p:cNvSpPr>
            <a:spLocks noGrp="1" noChangeArrowheads="1"/>
          </p:cNvSpPr>
          <p:nvPr>
            <p:ph type="sldNum" sz="quarter" idx="5"/>
          </p:nvPr>
        </p:nvSpPr>
        <p:spPr bwMode="auto">
          <a:xfrm>
            <a:off x="3976334" y="8839014"/>
            <a:ext cx="3041967" cy="465296"/>
          </a:xfrm>
          <a:prstGeom prst="rect">
            <a:avLst/>
          </a:prstGeom>
          <a:noFill/>
          <a:ln w="9525">
            <a:noFill/>
            <a:miter lim="800000"/>
            <a:headEnd/>
            <a:tailEnd/>
          </a:ln>
          <a:effectLst/>
        </p:spPr>
        <p:txBody>
          <a:bodyPr vert="horz" wrap="square" lIns="93273" tIns="46639" rIns="93273" bIns="46639" numCol="1" anchor="b" anchorCtr="0" compatLnSpc="1">
            <a:prstTxWarp prst="textNoShape">
              <a:avLst/>
            </a:prstTxWarp>
          </a:bodyPr>
          <a:lstStyle>
            <a:lvl1pPr algn="r">
              <a:defRPr sz="1200"/>
            </a:lvl1pPr>
          </a:lstStyle>
          <a:p>
            <a:pPr>
              <a:defRPr/>
            </a:pPr>
            <a:fld id="{E309751F-6D80-4D23-AACA-631AD38DE553}" type="slidenum">
              <a:rPr lang="en-US"/>
              <a:pPr>
                <a:defRPr/>
              </a:pPr>
              <a:t>‹#›</a:t>
            </a:fld>
            <a:endParaRPr lang="en-US"/>
          </a:p>
        </p:txBody>
      </p:sp>
    </p:spTree>
    <p:extLst>
      <p:ext uri="{BB962C8B-B14F-4D97-AF65-F5344CB8AC3E}">
        <p14:creationId xmlns:p14="http://schemas.microsoft.com/office/powerpoint/2010/main" val="119024630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Arial" charset="0"/>
        <a:ea typeface="+mn-ea"/>
        <a:cs typeface="+mn-cs"/>
      </a:defRPr>
    </a:lvl1pPr>
    <a:lvl2pPr marL="509352" algn="l" rtl="0" eaLnBrk="0" fontAlgn="base" hangingPunct="0">
      <a:spcBef>
        <a:spcPct val="30000"/>
      </a:spcBef>
      <a:spcAft>
        <a:spcPct val="0"/>
      </a:spcAft>
      <a:defRPr sz="1300" kern="1200">
        <a:solidFill>
          <a:schemeClr val="tx1"/>
        </a:solidFill>
        <a:latin typeface="Arial" charset="0"/>
        <a:ea typeface="+mn-ea"/>
        <a:cs typeface="+mn-cs"/>
      </a:defRPr>
    </a:lvl2pPr>
    <a:lvl3pPr marL="1018705" algn="l" rtl="0" eaLnBrk="0" fontAlgn="base" hangingPunct="0">
      <a:spcBef>
        <a:spcPct val="30000"/>
      </a:spcBef>
      <a:spcAft>
        <a:spcPct val="0"/>
      </a:spcAft>
      <a:defRPr sz="1300" kern="1200">
        <a:solidFill>
          <a:schemeClr val="tx1"/>
        </a:solidFill>
        <a:latin typeface="Arial" charset="0"/>
        <a:ea typeface="+mn-ea"/>
        <a:cs typeface="+mn-cs"/>
      </a:defRPr>
    </a:lvl3pPr>
    <a:lvl4pPr marL="1528058" algn="l" rtl="0" eaLnBrk="0" fontAlgn="base" hangingPunct="0">
      <a:spcBef>
        <a:spcPct val="30000"/>
      </a:spcBef>
      <a:spcAft>
        <a:spcPct val="0"/>
      </a:spcAft>
      <a:defRPr sz="1300" kern="1200">
        <a:solidFill>
          <a:schemeClr val="tx1"/>
        </a:solidFill>
        <a:latin typeface="Arial" charset="0"/>
        <a:ea typeface="+mn-ea"/>
        <a:cs typeface="+mn-cs"/>
      </a:defRPr>
    </a:lvl4pPr>
    <a:lvl5pPr marL="2037411" algn="l" rtl="0" eaLnBrk="0" fontAlgn="base" hangingPunct="0">
      <a:spcBef>
        <a:spcPct val="30000"/>
      </a:spcBef>
      <a:spcAft>
        <a:spcPct val="0"/>
      </a:spcAft>
      <a:defRPr sz="1300" kern="1200">
        <a:solidFill>
          <a:schemeClr val="tx1"/>
        </a:solidFill>
        <a:latin typeface="Arial" charset="0"/>
        <a:ea typeface="+mn-ea"/>
        <a:cs typeface="+mn-cs"/>
      </a:defRPr>
    </a:lvl5pPr>
    <a:lvl6pPr marL="2546764" algn="l" defTabSz="1018705" rtl="0" eaLnBrk="1" latinLnBrk="0" hangingPunct="1">
      <a:defRPr sz="1300" kern="1200">
        <a:solidFill>
          <a:schemeClr val="tx1"/>
        </a:solidFill>
        <a:latin typeface="+mn-lt"/>
        <a:ea typeface="+mn-ea"/>
        <a:cs typeface="+mn-cs"/>
      </a:defRPr>
    </a:lvl6pPr>
    <a:lvl7pPr marL="3056116" algn="l" defTabSz="1018705" rtl="0" eaLnBrk="1" latinLnBrk="0" hangingPunct="1">
      <a:defRPr sz="1300" kern="1200">
        <a:solidFill>
          <a:schemeClr val="tx1"/>
        </a:solidFill>
        <a:latin typeface="+mn-lt"/>
        <a:ea typeface="+mn-ea"/>
        <a:cs typeface="+mn-cs"/>
      </a:defRPr>
    </a:lvl7pPr>
    <a:lvl8pPr marL="3565469" algn="l" defTabSz="1018705" rtl="0" eaLnBrk="1" latinLnBrk="0" hangingPunct="1">
      <a:defRPr sz="1300" kern="1200">
        <a:solidFill>
          <a:schemeClr val="tx1"/>
        </a:solidFill>
        <a:latin typeface="+mn-lt"/>
        <a:ea typeface="+mn-ea"/>
        <a:cs typeface="+mn-cs"/>
      </a:defRPr>
    </a:lvl8pPr>
    <a:lvl9pPr marL="4074821" algn="l" defTabSz="101870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code to enable VMXON, a process that is well documented in the Intel Manual. As shown, this code reads like the manual. Without exceptions, each one of these functions would have to be checked for errors and handled properly. In addition, RAII removes the need for complex </a:t>
            </a:r>
            <a:r>
              <a:rPr lang="en-US" baseline="0" dirty="0" err="1" smtClean="0"/>
              <a:t>goto</a:t>
            </a:r>
            <a:r>
              <a:rPr lang="en-US" baseline="0" dirty="0" smtClean="0"/>
              <a:t> statements to unravel state changes should an error occur. </a:t>
            </a:r>
            <a:endParaRPr lang="en-US" dirty="0"/>
          </a:p>
        </p:txBody>
      </p:sp>
      <p:sp>
        <p:nvSpPr>
          <p:cNvPr id="4" name="Slide Number Placeholder 3"/>
          <p:cNvSpPr>
            <a:spLocks noGrp="1"/>
          </p:cNvSpPr>
          <p:nvPr>
            <p:ph type="sldNum" sz="quarter" idx="10"/>
          </p:nvPr>
        </p:nvSpPr>
        <p:spPr/>
        <p:txBody>
          <a:bodyPr/>
          <a:lstStyle/>
          <a:p>
            <a:pPr>
              <a:defRPr/>
            </a:pPr>
            <a:fld id="{E309751F-6D80-4D23-AACA-631AD38DE553}" type="slidenum">
              <a:rPr lang="en-US" smtClean="0"/>
              <a:pPr>
                <a:defRPr/>
              </a:pPr>
              <a:t>9</a:t>
            </a:fld>
            <a:endParaRPr lang="en-US"/>
          </a:p>
        </p:txBody>
      </p:sp>
    </p:spTree>
    <p:extLst>
      <p:ext uri="{BB962C8B-B14F-4D97-AF65-F5344CB8AC3E}">
        <p14:creationId xmlns:p14="http://schemas.microsoft.com/office/powerpoint/2010/main" val="905087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309751F-6D80-4D23-AACA-631AD38DE553}" type="slidenum">
              <a:rPr lang="en-US" smtClean="0"/>
              <a:pPr>
                <a:defRPr/>
              </a:pPr>
              <a:t>25</a:t>
            </a:fld>
            <a:endParaRPr lang="en-US"/>
          </a:p>
        </p:txBody>
      </p:sp>
    </p:spTree>
    <p:extLst>
      <p:ext uri="{BB962C8B-B14F-4D97-AF65-F5344CB8AC3E}">
        <p14:creationId xmlns:p14="http://schemas.microsoft.com/office/powerpoint/2010/main" val="589637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IS Title and Full Body">
    <p:spTree>
      <p:nvGrpSpPr>
        <p:cNvPr id="1" name=""/>
        <p:cNvGrpSpPr/>
        <p:nvPr/>
      </p:nvGrpSpPr>
      <p:grpSpPr>
        <a:xfrm>
          <a:off x="0" y="0"/>
          <a:ext cx="0" cy="0"/>
          <a:chOff x="0" y="0"/>
          <a:chExt cx="0" cy="0"/>
        </a:xfrm>
      </p:grpSpPr>
      <p:sp>
        <p:nvSpPr>
          <p:cNvPr id="5" name="Text Placeholder 10"/>
          <p:cNvSpPr>
            <a:spLocks noGrp="1"/>
          </p:cNvSpPr>
          <p:nvPr>
            <p:ph type="body" sz="quarter" idx="11"/>
          </p:nvPr>
        </p:nvSpPr>
        <p:spPr>
          <a:xfrm>
            <a:off x="320040" y="1752600"/>
            <a:ext cx="9418320" cy="5410200"/>
          </a:xfrm>
          <a:prstGeom prst="rect">
            <a:avLst/>
          </a:prstGeom>
        </p:spPr>
        <p:txBody>
          <a:bodyPr lIns="101870" tIns="50935" rIns="101870" bIns="50935"/>
          <a:lstStyle>
            <a:lvl1pPr>
              <a:buClr>
                <a:srgbClr val="172A47"/>
              </a:buClr>
              <a:buFont typeface="Wingdings 3" pitchFamily="18" charset="2"/>
              <a:buChar char=""/>
              <a:defRPr sz="2700" b="1"/>
            </a:lvl1pPr>
            <a:lvl2pPr>
              <a:buClr>
                <a:srgbClr val="022F60"/>
              </a:buClr>
              <a:buFont typeface="Arial" pitchFamily="34" charset="0"/>
              <a:buChar char="◦"/>
              <a:defRPr sz="2200"/>
            </a:lvl2pPr>
            <a:lvl3pPr>
              <a:buClr>
                <a:srgbClr val="022F60"/>
              </a:buClr>
              <a:defRPr sz="2000"/>
            </a:lvl3pPr>
            <a:lvl4pPr>
              <a:defRPr sz="2700"/>
            </a:lvl4pPr>
            <a:lvl5pPr>
              <a:buFont typeface="Arial" pitchFamily="34" charset="0"/>
              <a:buChar char="•"/>
              <a:defRPr sz="2700"/>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0" name="Text Placeholder 7"/>
          <p:cNvSpPr>
            <a:spLocks noGrp="1"/>
          </p:cNvSpPr>
          <p:nvPr>
            <p:ph type="body" sz="quarter" idx="12" hasCustomPrompt="1"/>
          </p:nvPr>
        </p:nvSpPr>
        <p:spPr>
          <a:xfrm>
            <a:off x="320040" y="838200"/>
            <a:ext cx="6918960" cy="690880"/>
          </a:xfrm>
          <a:prstGeom prst="rect">
            <a:avLst/>
          </a:prstGeom>
          <a:effectLst>
            <a:outerShdw blurRad="50800" dist="38100" dir="2700000" algn="tl" rotWithShape="0">
              <a:prstClr val="black">
                <a:alpha val="15000"/>
              </a:prstClr>
            </a:outerShdw>
          </a:effectLst>
        </p:spPr>
        <p:txBody>
          <a:bodyPr lIns="101870" tIns="50935" rIns="101870" bIns="50935" anchor="ctr"/>
          <a:lstStyle>
            <a:lvl1pPr algn="l">
              <a:buNone/>
              <a:defRPr sz="2000" b="1">
                <a:solidFill>
                  <a:schemeClr val="bg1"/>
                </a:solidFill>
                <a:latin typeface="+mj-lt"/>
              </a:defRPr>
            </a:lvl1pPr>
          </a:lstStyle>
          <a:p>
            <a:pPr lvl="0"/>
            <a:r>
              <a:rPr lang="en-US" dirty="0" smtClean="0"/>
              <a:t>Subtitle</a:t>
            </a:r>
          </a:p>
        </p:txBody>
      </p:sp>
      <p:sp>
        <p:nvSpPr>
          <p:cNvPr id="6" name="Text Placeholder 7"/>
          <p:cNvSpPr>
            <a:spLocks noGrp="1"/>
          </p:cNvSpPr>
          <p:nvPr>
            <p:ph type="body" sz="quarter" idx="10" hasCustomPrompt="1"/>
          </p:nvPr>
        </p:nvSpPr>
        <p:spPr>
          <a:xfrm>
            <a:off x="320040" y="207554"/>
            <a:ext cx="6918960" cy="690880"/>
          </a:xfrm>
          <a:prstGeom prst="rect">
            <a:avLst/>
          </a:prstGeom>
          <a:effectLst>
            <a:outerShdw blurRad="50800" dist="38100" dir="2700000" algn="tl" rotWithShape="0">
              <a:prstClr val="black">
                <a:alpha val="15000"/>
              </a:prstClr>
            </a:outerShdw>
          </a:effectLst>
        </p:spPr>
        <p:txBody>
          <a:bodyPr lIns="101870" tIns="50935" rIns="101870" bIns="50935" anchor="ctr"/>
          <a:lstStyle>
            <a:lvl1pPr algn="l">
              <a:buNone/>
              <a:defRPr sz="3600" b="1">
                <a:solidFill>
                  <a:schemeClr val="bg1"/>
                </a:solidFill>
                <a:latin typeface="+mj-lt"/>
              </a:defRPr>
            </a:lvl1pPr>
          </a:lstStyle>
          <a:p>
            <a:pPr lvl="0"/>
            <a:r>
              <a:rPr lang="en-US" dirty="0" smtClean="0"/>
              <a:t>Title</a:t>
            </a: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IS Title and Half Body">
    <p:spTree>
      <p:nvGrpSpPr>
        <p:cNvPr id="1" name=""/>
        <p:cNvGrpSpPr/>
        <p:nvPr/>
      </p:nvGrpSpPr>
      <p:grpSpPr>
        <a:xfrm>
          <a:off x="0" y="0"/>
          <a:ext cx="0" cy="0"/>
          <a:chOff x="0" y="0"/>
          <a:chExt cx="0" cy="0"/>
        </a:xfrm>
      </p:grpSpPr>
      <p:sp>
        <p:nvSpPr>
          <p:cNvPr id="7" name="Text Placeholder 10"/>
          <p:cNvSpPr>
            <a:spLocks noGrp="1"/>
          </p:cNvSpPr>
          <p:nvPr>
            <p:ph type="body" sz="quarter" idx="11"/>
          </p:nvPr>
        </p:nvSpPr>
        <p:spPr>
          <a:xfrm>
            <a:off x="320040" y="1752600"/>
            <a:ext cx="4709160" cy="5410200"/>
          </a:xfrm>
          <a:prstGeom prst="rect">
            <a:avLst/>
          </a:prstGeom>
        </p:spPr>
        <p:txBody>
          <a:bodyPr lIns="101870" tIns="50935" rIns="101870" bIns="50935"/>
          <a:lstStyle>
            <a:lvl1pPr>
              <a:buClr>
                <a:srgbClr val="172A47"/>
              </a:buClr>
              <a:buFont typeface="Wingdings 3" pitchFamily="18" charset="2"/>
              <a:buChar char=""/>
              <a:defRPr sz="2700" b="1"/>
            </a:lvl1pPr>
            <a:lvl2pPr>
              <a:buClr>
                <a:srgbClr val="022F60"/>
              </a:buClr>
              <a:buFont typeface="Arial" pitchFamily="34" charset="0"/>
              <a:buChar char="◦"/>
              <a:defRPr sz="2200"/>
            </a:lvl2pPr>
            <a:lvl3pPr>
              <a:buClr>
                <a:srgbClr val="022F60"/>
              </a:buClr>
              <a:defRPr sz="2000"/>
            </a:lvl3pPr>
            <a:lvl4pPr>
              <a:defRPr sz="2700"/>
            </a:lvl4pPr>
            <a:lvl5pPr>
              <a:buFont typeface="Arial" pitchFamily="34" charset="0"/>
              <a:buChar char="•"/>
              <a:defRPr sz="2700"/>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9" name="Text Placeholder 7"/>
          <p:cNvSpPr>
            <a:spLocks noGrp="1"/>
          </p:cNvSpPr>
          <p:nvPr>
            <p:ph type="body" sz="quarter" idx="12" hasCustomPrompt="1"/>
          </p:nvPr>
        </p:nvSpPr>
        <p:spPr>
          <a:xfrm>
            <a:off x="320040" y="833120"/>
            <a:ext cx="6934200" cy="690880"/>
          </a:xfrm>
          <a:prstGeom prst="rect">
            <a:avLst/>
          </a:prstGeom>
          <a:effectLst>
            <a:outerShdw blurRad="50800" dist="38100" dir="2700000" algn="tl" rotWithShape="0">
              <a:prstClr val="black">
                <a:alpha val="15000"/>
              </a:prstClr>
            </a:outerShdw>
          </a:effectLst>
        </p:spPr>
        <p:txBody>
          <a:bodyPr lIns="101870" tIns="50935" rIns="101870" bIns="50935" anchor="ctr"/>
          <a:lstStyle>
            <a:lvl1pPr algn="l">
              <a:buNone/>
              <a:defRPr sz="2000" b="1">
                <a:solidFill>
                  <a:schemeClr val="bg1"/>
                </a:solidFill>
                <a:latin typeface="+mj-lt"/>
              </a:defRPr>
            </a:lvl1pPr>
          </a:lstStyle>
          <a:p>
            <a:pPr lvl="0"/>
            <a:r>
              <a:rPr lang="en-US" dirty="0" smtClean="0"/>
              <a:t>Subtitle</a:t>
            </a:r>
          </a:p>
        </p:txBody>
      </p:sp>
      <p:sp>
        <p:nvSpPr>
          <p:cNvPr id="8" name="Text Placeholder 7"/>
          <p:cNvSpPr>
            <a:spLocks noGrp="1"/>
          </p:cNvSpPr>
          <p:nvPr>
            <p:ph type="body" sz="quarter" idx="10" hasCustomPrompt="1"/>
          </p:nvPr>
        </p:nvSpPr>
        <p:spPr>
          <a:xfrm>
            <a:off x="320040" y="207554"/>
            <a:ext cx="6934200" cy="690880"/>
          </a:xfrm>
          <a:prstGeom prst="rect">
            <a:avLst/>
          </a:prstGeom>
          <a:effectLst>
            <a:outerShdw blurRad="50800" dist="38100" dir="2700000" algn="tl" rotWithShape="0">
              <a:prstClr val="black">
                <a:alpha val="15000"/>
              </a:prstClr>
            </a:outerShdw>
          </a:effectLst>
        </p:spPr>
        <p:txBody>
          <a:bodyPr lIns="101870" tIns="50935" rIns="101870" bIns="50935" anchor="ctr"/>
          <a:lstStyle>
            <a:lvl1pPr algn="l">
              <a:buNone/>
              <a:defRPr sz="3600" b="1">
                <a:solidFill>
                  <a:schemeClr val="bg1"/>
                </a:solidFill>
                <a:latin typeface="+mj-lt"/>
              </a:defRPr>
            </a:lvl1pPr>
          </a:lstStyle>
          <a:p>
            <a:pPr lvl="0"/>
            <a:r>
              <a:rPr lang="en-US" dirty="0" smtClean="0"/>
              <a:t>Title</a:t>
            </a: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AIS Title and No Body">
    <p:spTree>
      <p:nvGrpSpPr>
        <p:cNvPr id="1" name=""/>
        <p:cNvGrpSpPr/>
        <p:nvPr/>
      </p:nvGrpSpPr>
      <p:grpSpPr>
        <a:xfrm>
          <a:off x="0" y="0"/>
          <a:ext cx="0" cy="0"/>
          <a:chOff x="0" y="0"/>
          <a:chExt cx="0" cy="0"/>
        </a:xfrm>
      </p:grpSpPr>
      <p:sp>
        <p:nvSpPr>
          <p:cNvPr id="10" name="Text Placeholder 7"/>
          <p:cNvSpPr>
            <a:spLocks noGrp="1"/>
          </p:cNvSpPr>
          <p:nvPr>
            <p:ph type="body" sz="quarter" idx="12" hasCustomPrompt="1"/>
          </p:nvPr>
        </p:nvSpPr>
        <p:spPr>
          <a:xfrm>
            <a:off x="320041" y="833120"/>
            <a:ext cx="6934200" cy="690880"/>
          </a:xfrm>
          <a:prstGeom prst="rect">
            <a:avLst/>
          </a:prstGeom>
          <a:effectLst>
            <a:outerShdw blurRad="50800" dist="38100" dir="2700000" algn="tl" rotWithShape="0">
              <a:prstClr val="black">
                <a:alpha val="15000"/>
              </a:prstClr>
            </a:outerShdw>
          </a:effectLst>
        </p:spPr>
        <p:txBody>
          <a:bodyPr lIns="101870" tIns="50935" rIns="101870" bIns="50935" anchor="ctr"/>
          <a:lstStyle>
            <a:lvl1pPr algn="l">
              <a:buNone/>
              <a:defRPr sz="2000" b="1">
                <a:solidFill>
                  <a:schemeClr val="bg1"/>
                </a:solidFill>
                <a:latin typeface="+mj-lt"/>
              </a:defRPr>
            </a:lvl1pPr>
          </a:lstStyle>
          <a:p>
            <a:pPr lvl="0"/>
            <a:r>
              <a:rPr lang="en-US" dirty="0" smtClean="0"/>
              <a:t>Subtitle</a:t>
            </a:r>
          </a:p>
        </p:txBody>
      </p:sp>
      <p:sp>
        <p:nvSpPr>
          <p:cNvPr id="8" name="Text Placeholder 7"/>
          <p:cNvSpPr>
            <a:spLocks noGrp="1"/>
          </p:cNvSpPr>
          <p:nvPr>
            <p:ph type="body" sz="quarter" idx="10" hasCustomPrompt="1"/>
          </p:nvPr>
        </p:nvSpPr>
        <p:spPr>
          <a:xfrm>
            <a:off x="320040" y="207554"/>
            <a:ext cx="6934200" cy="690880"/>
          </a:xfrm>
          <a:prstGeom prst="rect">
            <a:avLst/>
          </a:prstGeom>
          <a:effectLst>
            <a:outerShdw blurRad="50800" dist="38100" dir="2700000" algn="tl" rotWithShape="0">
              <a:prstClr val="black">
                <a:alpha val="15000"/>
              </a:prstClr>
            </a:outerShdw>
          </a:effectLst>
        </p:spPr>
        <p:txBody>
          <a:bodyPr lIns="101870" tIns="50935" rIns="101870" bIns="50935" anchor="ctr"/>
          <a:lstStyle>
            <a:lvl1pPr algn="l">
              <a:buNone/>
              <a:defRPr sz="3600" b="1">
                <a:solidFill>
                  <a:schemeClr val="bg1"/>
                </a:solidFill>
                <a:latin typeface="+mj-lt"/>
              </a:defRPr>
            </a:lvl1pPr>
          </a:lstStyle>
          <a:p>
            <a:pPr lvl="0"/>
            <a:r>
              <a:rPr lang="en-US" dirty="0" smtClean="0"/>
              <a:t>Title</a:t>
            </a:r>
          </a:p>
        </p:txBody>
      </p:sp>
    </p:spTree>
    <p:extLst>
      <p:ext uri="{BB962C8B-B14F-4D97-AF65-F5344CB8AC3E}">
        <p14:creationId xmlns:p14="http://schemas.microsoft.com/office/powerpoint/2010/main" val="4182018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4380" y="2414482"/>
            <a:ext cx="8549640" cy="1666028"/>
          </a:xfrm>
          <a:prstGeom prst="rect">
            <a:avLst/>
          </a:prstGeom>
        </p:spPr>
        <p:txBody>
          <a:bodyPr lIns="101870" tIns="50935" rIns="101870" bIns="50935"/>
          <a:lstStyle>
            <a:lvl1pPr>
              <a:defRPr baseline="0">
                <a:solidFill>
                  <a:srgbClr val="172A47"/>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508760" y="4404360"/>
            <a:ext cx="7040880" cy="1986280"/>
          </a:xfrm>
          <a:prstGeom prst="rect">
            <a:avLst/>
          </a:prstGeom>
        </p:spPr>
        <p:txBody>
          <a:bodyPr lIns="101870" tIns="50935" rIns="101870" bIns="50935"/>
          <a:lstStyle>
            <a:lvl1pPr marL="0" indent="0" algn="ctr">
              <a:buNone/>
              <a:defRPr>
                <a:solidFill>
                  <a:schemeClr val="tx1">
                    <a:tint val="75000"/>
                  </a:schemeClr>
                </a:solidFill>
              </a:defRPr>
            </a:lvl1pPr>
            <a:lvl2pPr marL="509352" indent="0" algn="ctr">
              <a:buNone/>
              <a:defRPr>
                <a:solidFill>
                  <a:schemeClr val="tx1">
                    <a:tint val="75000"/>
                  </a:schemeClr>
                </a:solidFill>
              </a:defRPr>
            </a:lvl2pPr>
            <a:lvl3pPr marL="1018705" indent="0" algn="ctr">
              <a:buNone/>
              <a:defRPr>
                <a:solidFill>
                  <a:schemeClr val="tx1">
                    <a:tint val="75000"/>
                  </a:schemeClr>
                </a:solidFill>
              </a:defRPr>
            </a:lvl3pPr>
            <a:lvl4pPr marL="1528058" indent="0" algn="ctr">
              <a:buNone/>
              <a:defRPr>
                <a:solidFill>
                  <a:schemeClr val="tx1">
                    <a:tint val="75000"/>
                  </a:schemeClr>
                </a:solidFill>
              </a:defRPr>
            </a:lvl4pPr>
            <a:lvl5pPr marL="2037411" indent="0" algn="ctr">
              <a:buNone/>
              <a:defRPr>
                <a:solidFill>
                  <a:schemeClr val="tx1">
                    <a:tint val="75000"/>
                  </a:schemeClr>
                </a:solidFill>
              </a:defRPr>
            </a:lvl5pPr>
            <a:lvl6pPr marL="2546764" indent="0" algn="ctr">
              <a:buNone/>
              <a:defRPr>
                <a:solidFill>
                  <a:schemeClr val="tx1">
                    <a:tint val="75000"/>
                  </a:schemeClr>
                </a:solidFill>
              </a:defRPr>
            </a:lvl6pPr>
            <a:lvl7pPr marL="3056116" indent="0" algn="ctr">
              <a:buNone/>
              <a:defRPr>
                <a:solidFill>
                  <a:schemeClr val="tx1">
                    <a:tint val="75000"/>
                  </a:schemeClr>
                </a:solidFill>
              </a:defRPr>
            </a:lvl7pPr>
            <a:lvl8pPr marL="3565469" indent="0" algn="ctr">
              <a:buNone/>
              <a:defRPr>
                <a:solidFill>
                  <a:schemeClr val="tx1">
                    <a:tint val="75000"/>
                  </a:schemeClr>
                </a:solidFill>
              </a:defRPr>
            </a:lvl8pPr>
            <a:lvl9pPr marL="4074821"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401C899-B9D3-4A8D-BED3-D33B95C2EC61}" type="datetimeFigureOut">
              <a:rPr lang="en-US" smtClean="0"/>
              <a:pPr/>
              <a:t>5/19/16</a:t>
            </a:fld>
            <a:endParaRPr lang="en-US"/>
          </a:p>
        </p:txBody>
      </p:sp>
    </p:spTree>
    <p:extLst>
      <p:ext uri="{BB962C8B-B14F-4D97-AF65-F5344CB8AC3E}">
        <p14:creationId xmlns:p14="http://schemas.microsoft.com/office/powerpoint/2010/main" val="36910732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jpeg"/><Relationship Id="rId7" Type="http://schemas.openxmlformats.org/officeDocument/2006/relationships/hyperlink" Target="http://ainfosec.com/" TargetMode="Externa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Layout 1_Page 1.jpg"/>
          <p:cNvPicPr>
            <a:picLocks noChangeAspect="1"/>
          </p:cNvPicPr>
          <p:nvPr/>
        </p:nvPicPr>
        <p:blipFill>
          <a:blip r:embed="rId6" cstate="print"/>
          <a:srcRect b="1961"/>
          <a:stretch>
            <a:fillRect/>
          </a:stretch>
        </p:blipFill>
        <p:spPr>
          <a:xfrm>
            <a:off x="0" y="-1"/>
            <a:ext cx="9957816" cy="7772401"/>
          </a:xfrm>
          <a:prstGeom prst="rect">
            <a:avLst/>
          </a:prstGeom>
        </p:spPr>
      </p:pic>
      <p:sp>
        <p:nvSpPr>
          <p:cNvPr id="12" name="TextBox 11"/>
          <p:cNvSpPr txBox="1"/>
          <p:nvPr/>
        </p:nvSpPr>
        <p:spPr>
          <a:xfrm>
            <a:off x="2752090" y="7381712"/>
            <a:ext cx="7096760" cy="261596"/>
          </a:xfrm>
          <a:prstGeom prst="rect">
            <a:avLst/>
          </a:prstGeom>
          <a:noFill/>
          <a:effectLst>
            <a:outerShdw blurRad="50800" dist="38100" dir="2700000" algn="tl" rotWithShape="0">
              <a:prstClr val="black">
                <a:alpha val="15000"/>
              </a:prstClr>
            </a:outerShdw>
          </a:effectLst>
        </p:spPr>
        <p:txBody>
          <a:bodyPr wrap="square" lIns="101870" tIns="50935" rIns="101870" bIns="50935" rtlCol="0">
            <a:spAutoFit/>
          </a:bodyPr>
          <a:lstStyle/>
          <a:p>
            <a:pPr algn="r"/>
            <a:r>
              <a:rPr lang="en-US" sz="1000" dirty="0" smtClean="0">
                <a:ln>
                  <a:noFill/>
                </a:ln>
                <a:solidFill>
                  <a:schemeClr val="tx2">
                    <a:lumMod val="50000"/>
                  </a:schemeClr>
                </a:solidFill>
                <a:effectLst/>
                <a:latin typeface="Arial"/>
                <a:cs typeface="Arial"/>
              </a:rPr>
              <a:t>153 Brooks Road,</a:t>
            </a:r>
            <a:r>
              <a:rPr lang="en-US" sz="1000" baseline="0" dirty="0" smtClean="0">
                <a:ln>
                  <a:noFill/>
                </a:ln>
                <a:solidFill>
                  <a:schemeClr val="tx2">
                    <a:lumMod val="50000"/>
                  </a:schemeClr>
                </a:solidFill>
                <a:effectLst/>
                <a:latin typeface="Arial"/>
                <a:cs typeface="Arial"/>
              </a:rPr>
              <a:t> Rome, NY  |  315.336.3306  |  </a:t>
            </a:r>
            <a:r>
              <a:rPr lang="en-US" sz="1000" baseline="0" dirty="0" smtClean="0">
                <a:ln>
                  <a:noFill/>
                </a:ln>
                <a:solidFill>
                  <a:schemeClr val="tx2">
                    <a:lumMod val="50000"/>
                  </a:schemeClr>
                </a:solidFill>
                <a:effectLst/>
                <a:latin typeface="Arial"/>
                <a:cs typeface="Arial"/>
                <a:hlinkClick r:id="rId7"/>
              </a:rPr>
              <a:t>http://ainfosec.com</a:t>
            </a:r>
            <a:r>
              <a:rPr lang="en-US" sz="1000" baseline="0" dirty="0" smtClean="0">
                <a:ln>
                  <a:noFill/>
                </a:ln>
                <a:solidFill>
                  <a:schemeClr val="tx2">
                    <a:lumMod val="50000"/>
                  </a:schemeClr>
                </a:solidFill>
                <a:effectLst/>
                <a:latin typeface="Arial"/>
                <a:cs typeface="Arial"/>
              </a:rPr>
              <a:t> </a:t>
            </a:r>
            <a:endParaRPr lang="en-US" sz="1000" dirty="0">
              <a:ln>
                <a:noFill/>
              </a:ln>
              <a:solidFill>
                <a:schemeClr val="tx2">
                  <a:lumMod val="50000"/>
                </a:schemeClr>
              </a:solidFill>
              <a:effectLst/>
              <a:latin typeface="Arial"/>
              <a:cs typeface="Arial"/>
            </a:endParaRPr>
          </a:p>
        </p:txBody>
      </p:sp>
      <p:sp>
        <p:nvSpPr>
          <p:cNvPr id="8" name="Date Placeholder 3"/>
          <p:cNvSpPr>
            <a:spLocks noGrp="1"/>
          </p:cNvSpPr>
          <p:nvPr>
            <p:ph type="dt" sz="half" idx="2"/>
          </p:nvPr>
        </p:nvSpPr>
        <p:spPr>
          <a:xfrm>
            <a:off x="335280" y="6987964"/>
            <a:ext cx="2346960" cy="413808"/>
          </a:xfrm>
          <a:prstGeom prst="rect">
            <a:avLst/>
          </a:prstGeom>
        </p:spPr>
        <p:txBody>
          <a:bodyPr vert="horz" lIns="101870" tIns="50935" rIns="101870" bIns="50935" rtlCol="0" anchor="ctr"/>
          <a:lstStyle>
            <a:lvl1pPr algn="l">
              <a:defRPr sz="1100">
                <a:solidFill>
                  <a:schemeClr val="tx1">
                    <a:tint val="75000"/>
                  </a:schemeClr>
                </a:solidFill>
                <a:latin typeface="Arial"/>
                <a:cs typeface="Arial"/>
              </a:defRPr>
            </a:lvl1pPr>
          </a:lstStyle>
          <a:p>
            <a:fld id="{63C2ED79-1938-6A4E-BFCC-7C7DB1970005}" type="datetimeFigureOut">
              <a:rPr lang="en-US" smtClean="0"/>
              <a:pPr/>
              <a:t>5/19/16</a:t>
            </a:fld>
            <a:endParaRPr lang="en-US" dirty="0"/>
          </a:p>
        </p:txBody>
      </p:sp>
      <p:sp>
        <p:nvSpPr>
          <p:cNvPr id="10" name="Slide Number Placeholder 5"/>
          <p:cNvSpPr>
            <a:spLocks noGrp="1"/>
          </p:cNvSpPr>
          <p:nvPr>
            <p:ph type="sldNum" sz="quarter" idx="4"/>
          </p:nvPr>
        </p:nvSpPr>
        <p:spPr>
          <a:xfrm>
            <a:off x="7418070" y="6987964"/>
            <a:ext cx="2346960" cy="413808"/>
          </a:xfrm>
          <a:prstGeom prst="rect">
            <a:avLst/>
          </a:prstGeom>
        </p:spPr>
        <p:txBody>
          <a:bodyPr vert="horz" lIns="101870" tIns="50935" rIns="101870" bIns="50935" rtlCol="0" anchor="ctr"/>
          <a:lstStyle>
            <a:lvl1pPr algn="r">
              <a:defRPr sz="1100">
                <a:solidFill>
                  <a:schemeClr val="tx1">
                    <a:tint val="75000"/>
                  </a:schemeClr>
                </a:solidFill>
                <a:latin typeface="Arial"/>
                <a:cs typeface="Arial"/>
              </a:defRPr>
            </a:lvl1pPr>
          </a:lstStyle>
          <a:p>
            <a:fld id="{77DE8EC4-0719-A245-AD7F-CA922A893150}"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3" r:id="rId1"/>
    <p:sldLayoutId id="2147483705" r:id="rId2"/>
    <p:sldLayoutId id="2147483720" r:id="rId3"/>
    <p:sldLayoutId id="2147483722" r:id="rId4"/>
  </p:sldLayoutIdLst>
  <p:timing>
    <p:tnLst>
      <p:par>
        <p:cTn id="1" dur="indefinite" restart="never" nodeType="tmRoot"/>
      </p:par>
    </p:tnLst>
  </p:timing>
  <p:hf hdr="0" dt="0"/>
  <p:txStyles>
    <p:titleStyle>
      <a:lvl1pPr algn="ctr" rtl="0" eaLnBrk="0" fontAlgn="base" hangingPunct="0">
        <a:spcBef>
          <a:spcPct val="0"/>
        </a:spcBef>
        <a:spcAft>
          <a:spcPct val="0"/>
        </a:spcAft>
        <a:defRPr sz="4900">
          <a:solidFill>
            <a:schemeClr val="tx2"/>
          </a:solidFill>
          <a:latin typeface="+mj-lt"/>
          <a:ea typeface="+mj-ea"/>
          <a:cs typeface="+mj-cs"/>
        </a:defRPr>
      </a:lvl1pPr>
      <a:lvl2pPr algn="ctr" rtl="0" eaLnBrk="0" fontAlgn="base" hangingPunct="0">
        <a:spcBef>
          <a:spcPct val="0"/>
        </a:spcBef>
        <a:spcAft>
          <a:spcPct val="0"/>
        </a:spcAft>
        <a:defRPr sz="4900">
          <a:solidFill>
            <a:schemeClr val="tx2"/>
          </a:solidFill>
          <a:latin typeface="Arial" charset="0"/>
        </a:defRPr>
      </a:lvl2pPr>
      <a:lvl3pPr algn="ctr" rtl="0" eaLnBrk="0" fontAlgn="base" hangingPunct="0">
        <a:spcBef>
          <a:spcPct val="0"/>
        </a:spcBef>
        <a:spcAft>
          <a:spcPct val="0"/>
        </a:spcAft>
        <a:defRPr sz="4900">
          <a:solidFill>
            <a:schemeClr val="tx2"/>
          </a:solidFill>
          <a:latin typeface="Arial" charset="0"/>
        </a:defRPr>
      </a:lvl3pPr>
      <a:lvl4pPr algn="ctr" rtl="0" eaLnBrk="0" fontAlgn="base" hangingPunct="0">
        <a:spcBef>
          <a:spcPct val="0"/>
        </a:spcBef>
        <a:spcAft>
          <a:spcPct val="0"/>
        </a:spcAft>
        <a:defRPr sz="4900">
          <a:solidFill>
            <a:schemeClr val="tx2"/>
          </a:solidFill>
          <a:latin typeface="Arial" charset="0"/>
        </a:defRPr>
      </a:lvl4pPr>
      <a:lvl5pPr algn="ctr" rtl="0" eaLnBrk="0" fontAlgn="base" hangingPunct="0">
        <a:spcBef>
          <a:spcPct val="0"/>
        </a:spcBef>
        <a:spcAft>
          <a:spcPct val="0"/>
        </a:spcAft>
        <a:defRPr sz="4900">
          <a:solidFill>
            <a:schemeClr val="tx2"/>
          </a:solidFill>
          <a:latin typeface="Arial" charset="0"/>
        </a:defRPr>
      </a:lvl5pPr>
      <a:lvl6pPr marL="509352" algn="ctr" rtl="0" fontAlgn="base">
        <a:spcBef>
          <a:spcPct val="0"/>
        </a:spcBef>
        <a:spcAft>
          <a:spcPct val="0"/>
        </a:spcAft>
        <a:defRPr sz="4900">
          <a:solidFill>
            <a:schemeClr val="tx2"/>
          </a:solidFill>
          <a:latin typeface="Arial" charset="0"/>
        </a:defRPr>
      </a:lvl6pPr>
      <a:lvl7pPr marL="1018705" algn="ctr" rtl="0" fontAlgn="base">
        <a:spcBef>
          <a:spcPct val="0"/>
        </a:spcBef>
        <a:spcAft>
          <a:spcPct val="0"/>
        </a:spcAft>
        <a:defRPr sz="4900">
          <a:solidFill>
            <a:schemeClr val="tx2"/>
          </a:solidFill>
          <a:latin typeface="Arial" charset="0"/>
        </a:defRPr>
      </a:lvl7pPr>
      <a:lvl8pPr marL="1528058" algn="ctr" rtl="0" fontAlgn="base">
        <a:spcBef>
          <a:spcPct val="0"/>
        </a:spcBef>
        <a:spcAft>
          <a:spcPct val="0"/>
        </a:spcAft>
        <a:defRPr sz="4900">
          <a:solidFill>
            <a:schemeClr val="tx2"/>
          </a:solidFill>
          <a:latin typeface="Arial" charset="0"/>
        </a:defRPr>
      </a:lvl8pPr>
      <a:lvl9pPr marL="2037411" algn="ctr" rtl="0" fontAlgn="base">
        <a:spcBef>
          <a:spcPct val="0"/>
        </a:spcBef>
        <a:spcAft>
          <a:spcPct val="0"/>
        </a:spcAft>
        <a:defRPr sz="4900">
          <a:solidFill>
            <a:schemeClr val="tx2"/>
          </a:solidFill>
          <a:latin typeface="Arial" charset="0"/>
        </a:defRPr>
      </a:lvl9pPr>
    </p:titleStyle>
    <p:bodyStyle>
      <a:lvl1pPr marL="382015" indent="-382015" algn="l" rtl="0" eaLnBrk="0" fontAlgn="base" hangingPunct="0">
        <a:spcBef>
          <a:spcPct val="20000"/>
        </a:spcBef>
        <a:spcAft>
          <a:spcPct val="0"/>
        </a:spcAft>
        <a:buChar char="•"/>
        <a:defRPr sz="3600">
          <a:solidFill>
            <a:schemeClr val="tx1"/>
          </a:solidFill>
          <a:latin typeface="+mn-lt"/>
          <a:ea typeface="+mn-ea"/>
          <a:cs typeface="+mn-cs"/>
        </a:defRPr>
      </a:lvl1pPr>
      <a:lvl2pPr marL="827698" indent="-318346" algn="l" rtl="0" eaLnBrk="0" fontAlgn="base" hangingPunct="0">
        <a:spcBef>
          <a:spcPct val="20000"/>
        </a:spcBef>
        <a:spcAft>
          <a:spcPct val="0"/>
        </a:spcAft>
        <a:buChar char="–"/>
        <a:defRPr sz="3100">
          <a:solidFill>
            <a:schemeClr val="tx1"/>
          </a:solidFill>
          <a:latin typeface="+mn-lt"/>
        </a:defRPr>
      </a:lvl2pPr>
      <a:lvl3pPr marL="1273382" indent="-254676" algn="l" rtl="0" eaLnBrk="0" fontAlgn="base" hangingPunct="0">
        <a:spcBef>
          <a:spcPct val="20000"/>
        </a:spcBef>
        <a:spcAft>
          <a:spcPct val="0"/>
        </a:spcAft>
        <a:buChar char="•"/>
        <a:defRPr sz="2700">
          <a:solidFill>
            <a:schemeClr val="tx1"/>
          </a:solidFill>
          <a:latin typeface="+mn-lt"/>
        </a:defRPr>
      </a:lvl3pPr>
      <a:lvl4pPr marL="1782734" indent="-254676" algn="l" rtl="0" eaLnBrk="0" fontAlgn="base" hangingPunct="0">
        <a:spcBef>
          <a:spcPct val="20000"/>
        </a:spcBef>
        <a:spcAft>
          <a:spcPct val="0"/>
        </a:spcAft>
        <a:buChar char="–"/>
        <a:defRPr sz="2200">
          <a:solidFill>
            <a:schemeClr val="tx1"/>
          </a:solidFill>
          <a:latin typeface="+mn-lt"/>
        </a:defRPr>
      </a:lvl4pPr>
      <a:lvl5pPr marL="2292087" indent="-254676" algn="l" rtl="0" eaLnBrk="0" fontAlgn="base" hangingPunct="0">
        <a:spcBef>
          <a:spcPct val="20000"/>
        </a:spcBef>
        <a:spcAft>
          <a:spcPct val="0"/>
        </a:spcAft>
        <a:buChar char="»"/>
        <a:defRPr sz="2200">
          <a:solidFill>
            <a:schemeClr val="tx1"/>
          </a:solidFill>
          <a:latin typeface="+mn-lt"/>
        </a:defRPr>
      </a:lvl5pPr>
      <a:lvl6pPr marL="2801440" indent="-254676" algn="l" rtl="0" fontAlgn="base">
        <a:spcBef>
          <a:spcPct val="20000"/>
        </a:spcBef>
        <a:spcAft>
          <a:spcPct val="0"/>
        </a:spcAft>
        <a:buChar char="»"/>
        <a:defRPr sz="2200">
          <a:solidFill>
            <a:schemeClr val="tx1"/>
          </a:solidFill>
          <a:latin typeface="+mn-lt"/>
        </a:defRPr>
      </a:lvl6pPr>
      <a:lvl7pPr marL="3310793" indent="-254676" algn="l" rtl="0" fontAlgn="base">
        <a:spcBef>
          <a:spcPct val="20000"/>
        </a:spcBef>
        <a:spcAft>
          <a:spcPct val="0"/>
        </a:spcAft>
        <a:buChar char="»"/>
        <a:defRPr sz="2200">
          <a:solidFill>
            <a:schemeClr val="tx1"/>
          </a:solidFill>
          <a:latin typeface="+mn-lt"/>
        </a:defRPr>
      </a:lvl7pPr>
      <a:lvl8pPr marL="3820145" indent="-254676" algn="l" rtl="0" fontAlgn="base">
        <a:spcBef>
          <a:spcPct val="20000"/>
        </a:spcBef>
        <a:spcAft>
          <a:spcPct val="0"/>
        </a:spcAft>
        <a:buChar char="»"/>
        <a:defRPr sz="2200">
          <a:solidFill>
            <a:schemeClr val="tx1"/>
          </a:solidFill>
          <a:latin typeface="+mn-lt"/>
        </a:defRPr>
      </a:lvl8pPr>
      <a:lvl9pPr marL="4329498" indent="-254676" algn="l" rtl="0" fontAlgn="base">
        <a:spcBef>
          <a:spcPct val="20000"/>
        </a:spcBef>
        <a:spcAft>
          <a:spcPct val="0"/>
        </a:spcAft>
        <a:buChar char="»"/>
        <a:defRPr sz="2200">
          <a:solidFill>
            <a:schemeClr val="tx1"/>
          </a:solidFill>
          <a:latin typeface="+mn-lt"/>
        </a:defRPr>
      </a:lvl9pPr>
    </p:bodyStyle>
    <p:otherStyle>
      <a:defPPr>
        <a:defRPr lang="en-US"/>
      </a:defPPr>
      <a:lvl1pPr marL="0" algn="l" defTabSz="1018705" rtl="0" eaLnBrk="1" latinLnBrk="0" hangingPunct="1">
        <a:defRPr sz="2000" kern="1200">
          <a:solidFill>
            <a:schemeClr val="tx1"/>
          </a:solidFill>
          <a:latin typeface="+mn-lt"/>
          <a:ea typeface="+mn-ea"/>
          <a:cs typeface="+mn-cs"/>
        </a:defRPr>
      </a:lvl1pPr>
      <a:lvl2pPr marL="509352" algn="l" defTabSz="1018705" rtl="0" eaLnBrk="1" latinLnBrk="0" hangingPunct="1">
        <a:defRPr sz="2000" kern="1200">
          <a:solidFill>
            <a:schemeClr val="tx1"/>
          </a:solidFill>
          <a:latin typeface="+mn-lt"/>
          <a:ea typeface="+mn-ea"/>
          <a:cs typeface="+mn-cs"/>
        </a:defRPr>
      </a:lvl2pPr>
      <a:lvl3pPr marL="1018705" algn="l" defTabSz="1018705" rtl="0" eaLnBrk="1" latinLnBrk="0" hangingPunct="1">
        <a:defRPr sz="2000" kern="1200">
          <a:solidFill>
            <a:schemeClr val="tx1"/>
          </a:solidFill>
          <a:latin typeface="+mn-lt"/>
          <a:ea typeface="+mn-ea"/>
          <a:cs typeface="+mn-cs"/>
        </a:defRPr>
      </a:lvl3pPr>
      <a:lvl4pPr marL="1528058" algn="l" defTabSz="1018705" rtl="0" eaLnBrk="1" latinLnBrk="0" hangingPunct="1">
        <a:defRPr sz="2000" kern="1200">
          <a:solidFill>
            <a:schemeClr val="tx1"/>
          </a:solidFill>
          <a:latin typeface="+mn-lt"/>
          <a:ea typeface="+mn-ea"/>
          <a:cs typeface="+mn-cs"/>
        </a:defRPr>
      </a:lvl4pPr>
      <a:lvl5pPr marL="2037411" algn="l" defTabSz="1018705" rtl="0" eaLnBrk="1" latinLnBrk="0" hangingPunct="1">
        <a:defRPr sz="2000" kern="1200">
          <a:solidFill>
            <a:schemeClr val="tx1"/>
          </a:solidFill>
          <a:latin typeface="+mn-lt"/>
          <a:ea typeface="+mn-ea"/>
          <a:cs typeface="+mn-cs"/>
        </a:defRPr>
      </a:lvl5pPr>
      <a:lvl6pPr marL="2546764" algn="l" defTabSz="1018705" rtl="0" eaLnBrk="1" latinLnBrk="0" hangingPunct="1">
        <a:defRPr sz="2000" kern="1200">
          <a:solidFill>
            <a:schemeClr val="tx1"/>
          </a:solidFill>
          <a:latin typeface="+mn-lt"/>
          <a:ea typeface="+mn-ea"/>
          <a:cs typeface="+mn-cs"/>
        </a:defRPr>
      </a:lvl6pPr>
      <a:lvl7pPr marL="3056116" algn="l" defTabSz="1018705" rtl="0" eaLnBrk="1" latinLnBrk="0" hangingPunct="1">
        <a:defRPr sz="2000" kern="1200">
          <a:solidFill>
            <a:schemeClr val="tx1"/>
          </a:solidFill>
          <a:latin typeface="+mn-lt"/>
          <a:ea typeface="+mn-ea"/>
          <a:cs typeface="+mn-cs"/>
        </a:defRPr>
      </a:lvl7pPr>
      <a:lvl8pPr marL="3565469" algn="l" defTabSz="1018705" rtl="0" eaLnBrk="1" latinLnBrk="0" hangingPunct="1">
        <a:defRPr sz="2000" kern="1200">
          <a:solidFill>
            <a:schemeClr val="tx1"/>
          </a:solidFill>
          <a:latin typeface="+mn-lt"/>
          <a:ea typeface="+mn-ea"/>
          <a:cs typeface="+mn-cs"/>
        </a:defRPr>
      </a:lvl8pPr>
      <a:lvl9pPr marL="4074821" algn="l" defTabSz="1018705"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kerriganb@ainfosec.com" TargetMode="External"/><Relationship Id="rId4" Type="http://schemas.openxmlformats.org/officeDocument/2006/relationships/image" Target="../media/image2.jpg"/><Relationship Id="rId1" Type="http://schemas.openxmlformats.org/officeDocument/2006/relationships/slideLayout" Target="../slideLayouts/slideLayout4.xml"/><Relationship Id="rId2" Type="http://schemas.openxmlformats.org/officeDocument/2006/relationships/hyperlink" Target="mailto:rianquinn@ainfosec.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hyperlink" Target="http://wiki.osdev.org/Why_do_I_need_a_Cross_Compiler?#-mno-red-zone_.28x86_64_only.29" TargetMode="External"/><Relationship Id="rId4" Type="http://schemas.openxmlformats.org/officeDocument/2006/relationships/image" Target="../media/image11.tiff"/><Relationship Id="rId1" Type="http://schemas.openxmlformats.org/officeDocument/2006/relationships/slideLayout" Target="../slideLayouts/slideLayout1.xml"/><Relationship Id="rId2" Type="http://schemas.openxmlformats.org/officeDocument/2006/relationships/hyperlink" Target="http://eli.thegreenplace.net/2011/09/06/stack-frame-layout-on-x86-64/"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iki.osdev.org/OS_Specific_Toolchain" TargetMode="Externa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cmake.org/pipermail/cmake/2014-August/058268.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iki.osdev.org/Talk:Libsupcxx"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8.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ionescu007/SimpleVisor" TargetMode="External"/><Relationship Id="rId4" Type="http://schemas.openxmlformats.org/officeDocument/2006/relationships/hyperlink" Target="https://github.com/tandasat/HyperPlatform" TargetMode="External"/><Relationship Id="rId5" Type="http://schemas.openxmlformats.org/officeDocument/2006/relationships/hyperlink" Target="https://github.com/DarthTon/HyperBone" TargetMode="External"/><Relationship Id="rId1" Type="http://schemas.openxmlformats.org/officeDocument/2006/relationships/slideLayout" Target="../slideLayouts/slideLayout1.xml"/><Relationship Id="rId2" Type="http://schemas.openxmlformats.org/officeDocument/2006/relationships/hyperlink" Target="https://github.com/ainfosec/MoRE"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2.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libcxxabi.llvm.org/spec.html"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mentorembedded.github.io/cxx-abi/abi.html"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hyperlink" Target="https://refspecs.linuxfoundation.org/LSB_5.0.0/LSB-Core-generic/LSB-Core-generic.pdf" TargetMode="External"/><Relationship Id="rId4" Type="http://schemas.openxmlformats.org/officeDocument/2006/relationships/hyperlink" Target="https://mentorembedded.github.io/cxx-abi/abi.html" TargetMode="External"/><Relationship Id="rId5" Type="http://schemas.openxmlformats.org/officeDocument/2006/relationships/hyperlink" Target="http://www.x86-64.org/documentation/abi.pdf" TargetMode="External"/><Relationship Id="rId1" Type="http://schemas.openxmlformats.org/officeDocument/2006/relationships/slideLayout" Target="../slideLayouts/slideLayout1.xml"/><Relationship Id="rId2" Type="http://schemas.openxmlformats.org/officeDocument/2006/relationships/hyperlink" Target="http://www.dwarfstd.org/doc/DWARF4.pdf"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6.png"/></Relationships>
</file>

<file path=ppt/slides/_rels/slide5.xml.rels><?xml version="1.0" encoding="UTF-8" standalone="yes"?>
<Relationships xmlns="http://schemas.openxmlformats.org/package/2006/relationships"><Relationship Id="rId3" Type="http://schemas.openxmlformats.org/officeDocument/2006/relationships/hyperlink" Target="http://www.linux-kvm.org/page/Main_Page" TargetMode="External"/><Relationship Id="rId4" Type="http://schemas.openxmlformats.org/officeDocument/2006/relationships/hyperlink" Target="https://www.virtualbox.org/wiki/Downloads" TargetMode="External"/><Relationship Id="rId1" Type="http://schemas.openxmlformats.org/officeDocument/2006/relationships/slideLayout" Target="../slideLayouts/slideLayout1.xml"/><Relationship Id="rId2" Type="http://schemas.openxmlformats.org/officeDocument/2006/relationships/hyperlink" Target="http://www.xenproject.org/"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sz="2400" dirty="0" smtClean="0"/>
          </a:p>
          <a:p>
            <a:r>
              <a:rPr lang="en-US" sz="2400" dirty="0" smtClean="0"/>
              <a:t>Rian Quinn, </a:t>
            </a:r>
            <a:r>
              <a:rPr lang="en-US" sz="2400" dirty="0" smtClean="0">
                <a:hlinkClick r:id="rId2"/>
              </a:rPr>
              <a:t>quinnr@ainfosec.com</a:t>
            </a:r>
            <a:endParaRPr lang="en-US" sz="2400" dirty="0" smtClean="0"/>
          </a:p>
          <a:p>
            <a:r>
              <a:rPr lang="en-US" sz="2400" dirty="0" smtClean="0"/>
              <a:t>Brendan Kerrigan, </a:t>
            </a:r>
            <a:r>
              <a:rPr lang="en-US" sz="2400" dirty="0" smtClean="0">
                <a:hlinkClick r:id="rId3"/>
              </a:rPr>
              <a:t>kerriganb@ainfosec.com</a:t>
            </a:r>
            <a:endParaRPr lang="en-US" sz="2400" dirty="0" smtClean="0"/>
          </a:p>
        </p:txBody>
      </p:sp>
      <p:sp>
        <p:nvSpPr>
          <p:cNvPr id="5" name="Slide Number Placeholder 4"/>
          <p:cNvSpPr>
            <a:spLocks noGrp="1"/>
          </p:cNvSpPr>
          <p:nvPr>
            <p:ph type="sldNum" sz="quarter" idx="4294967295"/>
          </p:nvPr>
        </p:nvSpPr>
        <p:spPr>
          <a:xfrm>
            <a:off x="7418070" y="6987964"/>
            <a:ext cx="2346960" cy="413808"/>
          </a:xfrm>
        </p:spPr>
        <p:txBody>
          <a:bodyPr/>
          <a:lstStyle/>
          <a:p>
            <a:fld id="{28D043EC-9A8B-4838-9B6F-31CC5F6163E0}" type="slidenum">
              <a:rPr lang="en-US" smtClean="0"/>
              <a:pPr/>
              <a:t>1</a:t>
            </a:fld>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0" y="2120900"/>
            <a:ext cx="7315200" cy="1231900"/>
          </a:xfrm>
          <a:prstGeom prst="rect">
            <a:avLst/>
          </a:prstGeom>
        </p:spPr>
      </p:pic>
      <p:sp>
        <p:nvSpPr>
          <p:cNvPr id="6" name="Title 1"/>
          <p:cNvSpPr txBox="1">
            <a:spLocks/>
          </p:cNvSpPr>
          <p:nvPr/>
        </p:nvSpPr>
        <p:spPr>
          <a:xfrm>
            <a:off x="762000" y="3481282"/>
            <a:ext cx="8549640" cy="1243118"/>
          </a:xfrm>
          <a:prstGeom prst="rect">
            <a:avLst/>
          </a:prstGeom>
        </p:spPr>
        <p:txBody>
          <a:bodyPr lIns="101870" tIns="50935" rIns="101870" bIns="50935"/>
          <a:lstStyle>
            <a:lvl1pPr algn="ctr" rtl="0" eaLnBrk="0" fontAlgn="base" hangingPunct="0">
              <a:spcBef>
                <a:spcPct val="0"/>
              </a:spcBef>
              <a:spcAft>
                <a:spcPct val="0"/>
              </a:spcAft>
              <a:defRPr sz="4900" baseline="0">
                <a:solidFill>
                  <a:srgbClr val="172A47"/>
                </a:solidFill>
                <a:latin typeface="+mj-lt"/>
                <a:ea typeface="+mj-ea"/>
                <a:cs typeface="+mj-cs"/>
              </a:defRPr>
            </a:lvl1pPr>
            <a:lvl2pPr algn="ctr" rtl="0" eaLnBrk="0" fontAlgn="base" hangingPunct="0">
              <a:spcBef>
                <a:spcPct val="0"/>
              </a:spcBef>
              <a:spcAft>
                <a:spcPct val="0"/>
              </a:spcAft>
              <a:defRPr sz="4900">
                <a:solidFill>
                  <a:schemeClr val="tx2"/>
                </a:solidFill>
                <a:latin typeface="Arial" charset="0"/>
              </a:defRPr>
            </a:lvl2pPr>
            <a:lvl3pPr algn="ctr" rtl="0" eaLnBrk="0" fontAlgn="base" hangingPunct="0">
              <a:spcBef>
                <a:spcPct val="0"/>
              </a:spcBef>
              <a:spcAft>
                <a:spcPct val="0"/>
              </a:spcAft>
              <a:defRPr sz="4900">
                <a:solidFill>
                  <a:schemeClr val="tx2"/>
                </a:solidFill>
                <a:latin typeface="Arial" charset="0"/>
              </a:defRPr>
            </a:lvl3pPr>
            <a:lvl4pPr algn="ctr" rtl="0" eaLnBrk="0" fontAlgn="base" hangingPunct="0">
              <a:spcBef>
                <a:spcPct val="0"/>
              </a:spcBef>
              <a:spcAft>
                <a:spcPct val="0"/>
              </a:spcAft>
              <a:defRPr sz="4900">
                <a:solidFill>
                  <a:schemeClr val="tx2"/>
                </a:solidFill>
                <a:latin typeface="Arial" charset="0"/>
              </a:defRPr>
            </a:lvl4pPr>
            <a:lvl5pPr algn="ctr" rtl="0" eaLnBrk="0" fontAlgn="base" hangingPunct="0">
              <a:spcBef>
                <a:spcPct val="0"/>
              </a:spcBef>
              <a:spcAft>
                <a:spcPct val="0"/>
              </a:spcAft>
              <a:defRPr sz="4900">
                <a:solidFill>
                  <a:schemeClr val="tx2"/>
                </a:solidFill>
                <a:latin typeface="Arial" charset="0"/>
              </a:defRPr>
            </a:lvl5pPr>
            <a:lvl6pPr marL="509352" algn="ctr" rtl="0" fontAlgn="base">
              <a:spcBef>
                <a:spcPct val="0"/>
              </a:spcBef>
              <a:spcAft>
                <a:spcPct val="0"/>
              </a:spcAft>
              <a:defRPr sz="4900">
                <a:solidFill>
                  <a:schemeClr val="tx2"/>
                </a:solidFill>
                <a:latin typeface="Arial" charset="0"/>
              </a:defRPr>
            </a:lvl6pPr>
            <a:lvl7pPr marL="1018705" algn="ctr" rtl="0" fontAlgn="base">
              <a:spcBef>
                <a:spcPct val="0"/>
              </a:spcBef>
              <a:spcAft>
                <a:spcPct val="0"/>
              </a:spcAft>
              <a:defRPr sz="4900">
                <a:solidFill>
                  <a:schemeClr val="tx2"/>
                </a:solidFill>
                <a:latin typeface="Arial" charset="0"/>
              </a:defRPr>
            </a:lvl7pPr>
            <a:lvl8pPr marL="1528058" algn="ctr" rtl="0" fontAlgn="base">
              <a:spcBef>
                <a:spcPct val="0"/>
              </a:spcBef>
              <a:spcAft>
                <a:spcPct val="0"/>
              </a:spcAft>
              <a:defRPr sz="4900">
                <a:solidFill>
                  <a:schemeClr val="tx2"/>
                </a:solidFill>
                <a:latin typeface="Arial" charset="0"/>
              </a:defRPr>
            </a:lvl8pPr>
            <a:lvl9pPr marL="2037411" algn="ctr" rtl="0" fontAlgn="base">
              <a:spcBef>
                <a:spcPct val="0"/>
              </a:spcBef>
              <a:spcAft>
                <a:spcPct val="0"/>
              </a:spcAft>
              <a:defRPr sz="4900">
                <a:solidFill>
                  <a:schemeClr val="tx2"/>
                </a:solidFill>
                <a:latin typeface="Arial" charset="0"/>
              </a:defRPr>
            </a:lvl9pPr>
          </a:lstStyle>
          <a:p>
            <a:r>
              <a:rPr lang="en-US" sz="2800" kern="0" smtClean="0"/>
              <a:t>How </a:t>
            </a:r>
            <a:r>
              <a:rPr lang="en-US" sz="2800" kern="0" dirty="0" smtClean="0"/>
              <a:t>we Bootstrapped C++ and the STL Into the Linux / Windows Kernel</a:t>
            </a:r>
            <a:endParaRPr lang="en-US" sz="4000" kern="0" dirty="0"/>
          </a:p>
        </p:txBody>
      </p:sp>
    </p:spTree>
    <p:extLst>
      <p:ext uri="{BB962C8B-B14F-4D97-AF65-F5344CB8AC3E}">
        <p14:creationId xmlns:p14="http://schemas.microsoft.com/office/powerpoint/2010/main" val="7690975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C++ has far superior unit testing frameworks than C. Bareflank uses </a:t>
            </a:r>
            <a:r>
              <a:rPr lang="en-US" dirty="0" err="1" smtClean="0"/>
              <a:t>Hippomocks</a:t>
            </a:r>
            <a:r>
              <a:rPr lang="en-US" dirty="0"/>
              <a:t> (http://</a:t>
            </a:r>
            <a:r>
              <a:rPr lang="en-US" dirty="0" err="1" smtClean="0"/>
              <a:t>hippomocks.com</a:t>
            </a:r>
            <a:r>
              <a:rPr lang="en-US" dirty="0" smtClean="0"/>
              <a:t>)</a:t>
            </a:r>
          </a:p>
        </p:txBody>
      </p:sp>
      <p:sp>
        <p:nvSpPr>
          <p:cNvPr id="4" name="Text Placeholder 3"/>
          <p:cNvSpPr>
            <a:spLocks noGrp="1"/>
          </p:cNvSpPr>
          <p:nvPr>
            <p:ph type="body" sz="quarter" idx="10"/>
          </p:nvPr>
        </p:nvSpPr>
        <p:spPr/>
        <p:txBody>
          <a:bodyPr/>
          <a:lstStyle/>
          <a:p>
            <a:r>
              <a:rPr lang="en-US" dirty="0" smtClean="0"/>
              <a:t>Why C++</a:t>
            </a:r>
            <a:endParaRPr lang="en-US" dirty="0"/>
          </a:p>
        </p:txBody>
      </p:sp>
      <p:sp>
        <p:nvSpPr>
          <p:cNvPr id="6" name="Text Placeholder 5"/>
          <p:cNvSpPr>
            <a:spLocks noGrp="1"/>
          </p:cNvSpPr>
          <p:nvPr>
            <p:ph type="body" sz="quarter" idx="12"/>
          </p:nvPr>
        </p:nvSpPr>
        <p:spPr/>
        <p:txBody>
          <a:bodyPr/>
          <a:lstStyle/>
          <a:p>
            <a:r>
              <a:rPr lang="en-US" dirty="0" smtClean="0"/>
              <a:t>Unit Testing</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3440" y="3124200"/>
            <a:ext cx="7131521" cy="3581400"/>
          </a:xfrm>
          <a:prstGeom prst="rect">
            <a:avLst/>
          </a:prstGeom>
        </p:spPr>
      </p:pic>
    </p:spTree>
    <p:extLst>
      <p:ext uri="{BB962C8B-B14F-4D97-AF65-F5344CB8AC3E}">
        <p14:creationId xmlns:p14="http://schemas.microsoft.com/office/powerpoint/2010/main" val="3365275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High Level Architecture</a:t>
            </a:r>
            <a:endParaRPr lang="en-US" dirty="0"/>
          </a:p>
        </p:txBody>
      </p:sp>
      <p:sp>
        <p:nvSpPr>
          <p:cNvPr id="4" name="Text Placeholder 3"/>
          <p:cNvSpPr>
            <a:spLocks noGrp="1"/>
          </p:cNvSpPr>
          <p:nvPr>
            <p:ph type="body" sz="quarter" idx="12"/>
          </p:nvPr>
        </p:nvSpPr>
        <p:spPr/>
        <p:txBody>
          <a:bodyPr/>
          <a:lstStyle/>
          <a:p>
            <a:r>
              <a:rPr lang="en-US" dirty="0" smtClean="0"/>
              <a:t>Overview</a:t>
            </a:r>
            <a:endParaRPr lang="en-US" dirty="0"/>
          </a:p>
        </p:txBody>
      </p:sp>
      <p:pic>
        <p:nvPicPr>
          <p:cNvPr id="9" name="Picture 8"/>
          <p:cNvPicPr>
            <a:picLocks noChangeAspect="1"/>
          </p:cNvPicPr>
          <p:nvPr/>
        </p:nvPicPr>
        <p:blipFill>
          <a:blip r:embed="rId2"/>
          <a:stretch>
            <a:fillRect/>
          </a:stretch>
        </p:blipFill>
        <p:spPr>
          <a:xfrm>
            <a:off x="3032125" y="1700363"/>
            <a:ext cx="3994150" cy="5462437"/>
          </a:xfrm>
          <a:prstGeom prst="rect">
            <a:avLst/>
          </a:prstGeom>
        </p:spPr>
      </p:pic>
      <p:sp>
        <p:nvSpPr>
          <p:cNvPr id="7" name="Rounded Rectangular Callout 6"/>
          <p:cNvSpPr/>
          <p:nvPr/>
        </p:nvSpPr>
        <p:spPr>
          <a:xfrm>
            <a:off x="335279" y="1981200"/>
            <a:ext cx="2696845" cy="1295400"/>
          </a:xfrm>
          <a:prstGeom prst="wedgeRoundRectCallout">
            <a:avLst>
              <a:gd name="adj1" fmla="val 96029"/>
              <a:gd name="adj2" fmla="val -48640"/>
              <a:gd name="adj3" fmla="val 16667"/>
            </a:avLst>
          </a:prstGeom>
          <a:gradFill flip="none" rotWithShape="1">
            <a:gsLst>
              <a:gs pos="0">
                <a:srgbClr val="172A47">
                  <a:alpha val="25098"/>
                </a:srgbClr>
              </a:gs>
              <a:gs pos="50000">
                <a:srgbClr val="172A47">
                  <a:alpha val="12157"/>
                </a:srgbClr>
              </a:gs>
              <a:gs pos="100000">
                <a:srgbClr val="303030">
                  <a:alpha val="0"/>
                </a:srgbClr>
              </a:gs>
            </a:gsLst>
            <a:lin ang="16200000" scaled="1"/>
            <a:tileRect/>
          </a:gradFill>
          <a:ln>
            <a:solidFill>
              <a:srgbClr val="172A47">
                <a:alpha val="50196"/>
              </a:srgbClr>
            </a:solidFill>
          </a:ln>
          <a:effectLst/>
        </p:spPr>
        <p:style>
          <a:lnRef idx="1">
            <a:schemeClr val="dk1"/>
          </a:lnRef>
          <a:fillRef idx="2">
            <a:schemeClr val="dk1"/>
          </a:fillRef>
          <a:effectRef idx="1">
            <a:schemeClr val="dk1"/>
          </a:effectRef>
          <a:fontRef idx="minor">
            <a:schemeClr val="dk1"/>
          </a:fontRef>
        </p:style>
        <p:txBody>
          <a:bodyPr rtlCol="0" anchor="ctr"/>
          <a:lstStyle/>
          <a:p>
            <a:pPr algn="ctr"/>
            <a:r>
              <a:rPr lang="en-US" sz="1400" dirty="0" smtClean="0">
                <a:ln w="0">
                  <a:noFill/>
                </a:ln>
                <a:solidFill>
                  <a:srgbClr val="172A47">
                    <a:alpha val="75000"/>
                  </a:srgbClr>
                </a:solidFill>
                <a:effectLst/>
              </a:rPr>
              <a:t>BFM (</a:t>
            </a:r>
            <a:r>
              <a:rPr lang="en-US" sz="1400" dirty="0" smtClean="0">
                <a:ln w="0">
                  <a:noFill/>
                </a:ln>
                <a:solidFill>
                  <a:srgbClr val="172A47">
                    <a:alpha val="75000"/>
                  </a:srgbClr>
                </a:solidFill>
              </a:rPr>
              <a:t>user-space application) </a:t>
            </a:r>
            <a:r>
              <a:rPr lang="en-US" sz="1400" dirty="0" smtClean="0">
                <a:ln w="0">
                  <a:noFill/>
                </a:ln>
                <a:solidFill>
                  <a:srgbClr val="172A47">
                    <a:alpha val="75000"/>
                  </a:srgbClr>
                </a:solidFill>
                <a:effectLst/>
              </a:rPr>
              <a:t>communicates with the drivers to start/stop hypervisor</a:t>
            </a:r>
            <a:endParaRPr lang="en-US" sz="1400" dirty="0">
              <a:ln w="0">
                <a:noFill/>
              </a:ln>
              <a:solidFill>
                <a:srgbClr val="172A47">
                  <a:alpha val="75000"/>
                </a:srgbClr>
              </a:solidFill>
              <a:effectLst/>
            </a:endParaRPr>
          </a:p>
        </p:txBody>
      </p:sp>
      <p:sp>
        <p:nvSpPr>
          <p:cNvPr id="8" name="Rounded Rectangular Callout 7"/>
          <p:cNvSpPr/>
          <p:nvPr/>
        </p:nvSpPr>
        <p:spPr>
          <a:xfrm>
            <a:off x="7026275" y="2149566"/>
            <a:ext cx="2651125" cy="1812834"/>
          </a:xfrm>
          <a:prstGeom prst="wedgeRoundRectCallout">
            <a:avLst>
              <a:gd name="adj1" fmla="val -97789"/>
              <a:gd name="adj2" fmla="val 39738"/>
              <a:gd name="adj3" fmla="val 16667"/>
            </a:avLst>
          </a:prstGeom>
          <a:gradFill flip="none" rotWithShape="1">
            <a:gsLst>
              <a:gs pos="0">
                <a:srgbClr val="172A47">
                  <a:alpha val="25098"/>
                </a:srgbClr>
              </a:gs>
              <a:gs pos="50000">
                <a:srgbClr val="172A47">
                  <a:alpha val="12157"/>
                </a:srgbClr>
              </a:gs>
              <a:gs pos="100000">
                <a:srgbClr val="303030">
                  <a:alpha val="0"/>
                </a:srgbClr>
              </a:gs>
            </a:gsLst>
            <a:lin ang="16200000" scaled="1"/>
            <a:tileRect/>
          </a:gradFill>
          <a:ln>
            <a:solidFill>
              <a:srgbClr val="172A47">
                <a:alpha val="50196"/>
              </a:srgbClr>
            </a:solidFill>
          </a:ln>
          <a:effectLst/>
        </p:spPr>
        <p:style>
          <a:lnRef idx="1">
            <a:schemeClr val="dk1"/>
          </a:lnRef>
          <a:fillRef idx="2">
            <a:schemeClr val="dk1"/>
          </a:fillRef>
          <a:effectRef idx="1">
            <a:schemeClr val="dk1"/>
          </a:effectRef>
          <a:fontRef idx="minor">
            <a:schemeClr val="dk1"/>
          </a:fontRef>
        </p:style>
        <p:txBody>
          <a:bodyPr rtlCol="0" anchor="ctr"/>
          <a:lstStyle/>
          <a:p>
            <a:pPr algn="ctr"/>
            <a:r>
              <a:rPr lang="en-US" sz="1400" dirty="0" smtClean="0">
                <a:ln w="0">
                  <a:noFill/>
                </a:ln>
                <a:solidFill>
                  <a:srgbClr val="172A47">
                    <a:alpha val="75000"/>
                  </a:srgbClr>
                </a:solidFill>
                <a:effectLst/>
              </a:rPr>
              <a:t>Linux, </a:t>
            </a:r>
            <a:r>
              <a:rPr lang="en-US" sz="1400" dirty="0" smtClean="0">
                <a:ln w="0">
                  <a:noFill/>
                </a:ln>
                <a:solidFill>
                  <a:srgbClr val="172A47">
                    <a:alpha val="75000"/>
                  </a:srgbClr>
                </a:solidFill>
              </a:rPr>
              <a:t>Windows or OSX driver that uses a custom ELF loader to </a:t>
            </a:r>
            <a:r>
              <a:rPr lang="en-US" sz="1400" dirty="0" smtClean="0">
                <a:ln w="0">
                  <a:noFill/>
                </a:ln>
                <a:solidFill>
                  <a:srgbClr val="172A47">
                    <a:alpha val="75000"/>
                  </a:srgbClr>
                </a:solidFill>
                <a:effectLst/>
              </a:rPr>
              <a:t>load the C++ VMM modules into the running kernel</a:t>
            </a:r>
            <a:endParaRPr lang="en-US" sz="1400" dirty="0">
              <a:ln w="0">
                <a:noFill/>
              </a:ln>
              <a:solidFill>
                <a:srgbClr val="172A47">
                  <a:alpha val="75000"/>
                </a:srgbClr>
              </a:solidFill>
              <a:effectLst/>
            </a:endParaRPr>
          </a:p>
        </p:txBody>
      </p:sp>
      <p:sp>
        <p:nvSpPr>
          <p:cNvPr id="10" name="Rounded Rectangular Callout 9"/>
          <p:cNvSpPr/>
          <p:nvPr/>
        </p:nvSpPr>
        <p:spPr>
          <a:xfrm>
            <a:off x="335280" y="5029200"/>
            <a:ext cx="2407920" cy="1676400"/>
          </a:xfrm>
          <a:prstGeom prst="wedgeRoundRectCallout">
            <a:avLst>
              <a:gd name="adj1" fmla="val 69537"/>
              <a:gd name="adj2" fmla="val -13955"/>
              <a:gd name="adj3" fmla="val 16667"/>
            </a:avLst>
          </a:prstGeom>
          <a:gradFill flip="none" rotWithShape="1">
            <a:gsLst>
              <a:gs pos="0">
                <a:srgbClr val="172A47">
                  <a:alpha val="25098"/>
                </a:srgbClr>
              </a:gs>
              <a:gs pos="50000">
                <a:srgbClr val="172A47">
                  <a:alpha val="12157"/>
                </a:srgbClr>
              </a:gs>
              <a:gs pos="100000">
                <a:srgbClr val="303030">
                  <a:alpha val="0"/>
                </a:srgbClr>
              </a:gs>
            </a:gsLst>
            <a:lin ang="16200000" scaled="1"/>
            <a:tileRect/>
          </a:gradFill>
          <a:ln>
            <a:solidFill>
              <a:srgbClr val="172A47">
                <a:alpha val="50196"/>
              </a:srgbClr>
            </a:solidFill>
          </a:ln>
          <a:effectLst/>
        </p:spPr>
        <p:style>
          <a:lnRef idx="1">
            <a:schemeClr val="dk1"/>
          </a:lnRef>
          <a:fillRef idx="2">
            <a:schemeClr val="dk1"/>
          </a:fillRef>
          <a:effectRef idx="1">
            <a:schemeClr val="dk1"/>
          </a:effectRef>
          <a:fontRef idx="minor">
            <a:schemeClr val="dk1"/>
          </a:fontRef>
        </p:style>
        <p:txBody>
          <a:bodyPr rtlCol="0" anchor="ctr"/>
          <a:lstStyle/>
          <a:p>
            <a:pPr algn="ctr"/>
            <a:r>
              <a:rPr lang="en-US" sz="1400" dirty="0" smtClean="0">
                <a:ln w="0">
                  <a:noFill/>
                </a:ln>
                <a:solidFill>
                  <a:srgbClr val="172A47">
                    <a:alpha val="75000"/>
                  </a:srgbClr>
                </a:solidFill>
                <a:effectLst/>
              </a:rPr>
              <a:t>Each module’s C runtime is executed by the driver to execute global constructors / destructors and register exception handling information</a:t>
            </a:r>
            <a:endParaRPr lang="en-US" sz="1400" dirty="0">
              <a:ln w="0">
                <a:noFill/>
              </a:ln>
              <a:solidFill>
                <a:srgbClr val="172A47">
                  <a:alpha val="75000"/>
                </a:srgbClr>
              </a:solidFill>
              <a:effectLst/>
            </a:endParaRPr>
          </a:p>
        </p:txBody>
      </p:sp>
      <p:sp>
        <p:nvSpPr>
          <p:cNvPr id="11" name="Rounded Rectangular Callout 10"/>
          <p:cNvSpPr/>
          <p:nvPr/>
        </p:nvSpPr>
        <p:spPr>
          <a:xfrm>
            <a:off x="7467600" y="5638800"/>
            <a:ext cx="2209800" cy="1066800"/>
          </a:xfrm>
          <a:prstGeom prst="wedgeRoundRectCallout">
            <a:avLst>
              <a:gd name="adj1" fmla="val -168263"/>
              <a:gd name="adj2" fmla="val -45977"/>
              <a:gd name="adj3" fmla="val 16667"/>
            </a:avLst>
          </a:prstGeom>
          <a:gradFill flip="none" rotWithShape="1">
            <a:gsLst>
              <a:gs pos="0">
                <a:srgbClr val="172A47">
                  <a:alpha val="25098"/>
                </a:srgbClr>
              </a:gs>
              <a:gs pos="50000">
                <a:srgbClr val="172A47">
                  <a:alpha val="12157"/>
                </a:srgbClr>
              </a:gs>
              <a:gs pos="100000">
                <a:srgbClr val="303030">
                  <a:alpha val="0"/>
                </a:srgbClr>
              </a:gs>
            </a:gsLst>
            <a:lin ang="16200000" scaled="1"/>
            <a:tileRect/>
          </a:gradFill>
          <a:ln>
            <a:solidFill>
              <a:srgbClr val="172A47">
                <a:alpha val="50196"/>
              </a:srgbClr>
            </a:solidFill>
          </a:ln>
          <a:effectLst/>
        </p:spPr>
        <p:style>
          <a:lnRef idx="1">
            <a:schemeClr val="dk1"/>
          </a:lnRef>
          <a:fillRef idx="2">
            <a:schemeClr val="dk1"/>
          </a:fillRef>
          <a:effectRef idx="1">
            <a:schemeClr val="dk1"/>
          </a:effectRef>
          <a:fontRef idx="minor">
            <a:schemeClr val="dk1"/>
          </a:fontRef>
        </p:style>
        <p:txBody>
          <a:bodyPr rtlCol="0" anchor="ctr"/>
          <a:lstStyle/>
          <a:p>
            <a:pPr algn="ctr"/>
            <a:r>
              <a:rPr lang="en-US" sz="1400" dirty="0" smtClean="0">
                <a:ln w="0">
                  <a:noFill/>
                </a:ln>
                <a:solidFill>
                  <a:srgbClr val="172A47">
                    <a:alpha val="75000"/>
                  </a:srgbClr>
                </a:solidFill>
                <a:effectLst/>
              </a:rPr>
              <a:t>Kernel safe unwind library provides </a:t>
            </a:r>
            <a:r>
              <a:rPr lang="en-US" sz="1400" smtClean="0">
                <a:ln w="0">
                  <a:noFill/>
                </a:ln>
                <a:solidFill>
                  <a:srgbClr val="172A47">
                    <a:alpha val="75000"/>
                  </a:srgbClr>
                </a:solidFill>
                <a:effectLst/>
              </a:rPr>
              <a:t>exception support</a:t>
            </a:r>
            <a:endParaRPr lang="en-US" sz="1400" dirty="0">
              <a:ln w="0">
                <a:noFill/>
              </a:ln>
              <a:solidFill>
                <a:srgbClr val="172A47">
                  <a:alpha val="75000"/>
                </a:srgbClr>
              </a:solidFill>
              <a:effectLst/>
            </a:endParaRPr>
          </a:p>
        </p:txBody>
      </p:sp>
    </p:spTree>
    <p:extLst>
      <p:ext uri="{BB962C8B-B14F-4D97-AF65-F5344CB8AC3E}">
        <p14:creationId xmlns:p14="http://schemas.microsoft.com/office/powerpoint/2010/main" val="11155561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The </a:t>
            </a:r>
            <a:r>
              <a:rPr lang="en-US" dirty="0" smtClean="0"/>
              <a:t>VMM </a:t>
            </a:r>
            <a:r>
              <a:rPr lang="en-US" dirty="0" smtClean="0"/>
              <a:t>is compiled using a cross compiler (TARGET=x86_64-elf)</a:t>
            </a:r>
          </a:p>
          <a:p>
            <a:r>
              <a:rPr lang="en-US" dirty="0" smtClean="0"/>
              <a:t>To create this cross compiler, Bareflank contains two scripts: </a:t>
            </a:r>
          </a:p>
          <a:p>
            <a:pPr lvl="1"/>
            <a:r>
              <a:rPr lang="en-US" b="1" dirty="0">
                <a:latin typeface="Courier New" charset="0"/>
                <a:ea typeface="Courier New" charset="0"/>
                <a:cs typeface="Courier New" charset="0"/>
              </a:rPr>
              <a:t>s</a:t>
            </a:r>
            <a:r>
              <a:rPr lang="en-US" b="1" dirty="0" smtClean="0">
                <a:latin typeface="Courier New" charset="0"/>
                <a:ea typeface="Courier New" charset="0"/>
                <a:cs typeface="Courier New" charset="0"/>
              </a:rPr>
              <a:t>etup-&lt;platform&gt;.</a:t>
            </a:r>
            <a:r>
              <a:rPr lang="en-US" b="1" dirty="0" err="1" smtClean="0">
                <a:latin typeface="Courier New" charset="0"/>
                <a:ea typeface="Courier New" charset="0"/>
                <a:cs typeface="Courier New" charset="0"/>
              </a:rPr>
              <a:t>sh</a:t>
            </a:r>
            <a:endParaRPr lang="en-US" b="1" dirty="0" smtClean="0">
              <a:latin typeface="Courier New" charset="0"/>
              <a:ea typeface="Courier New" charset="0"/>
              <a:cs typeface="Courier New" charset="0"/>
            </a:endParaRPr>
          </a:p>
          <a:p>
            <a:pPr lvl="1"/>
            <a:r>
              <a:rPr lang="en-US" b="1" dirty="0" smtClean="0">
                <a:latin typeface="Courier New" charset="0"/>
                <a:ea typeface="Courier New" charset="0"/>
                <a:cs typeface="Courier New" charset="0"/>
              </a:rPr>
              <a:t>create-cross-</a:t>
            </a:r>
            <a:r>
              <a:rPr lang="en-US" b="1" dirty="0" err="1" smtClean="0">
                <a:latin typeface="Courier New" charset="0"/>
                <a:ea typeface="Courier New" charset="0"/>
                <a:cs typeface="Courier New" charset="0"/>
              </a:rPr>
              <a:t>compiler.sh</a:t>
            </a:r>
            <a:endParaRPr lang="en-US" b="1" dirty="0" smtClean="0">
              <a:latin typeface="Courier New" charset="0"/>
              <a:ea typeface="Courier New" charset="0"/>
              <a:cs typeface="Courier New" charset="0"/>
            </a:endParaRPr>
          </a:p>
          <a:p>
            <a:endParaRPr lang="en-US" sz="1000" dirty="0"/>
          </a:p>
          <a:p>
            <a:r>
              <a:rPr lang="en-US" dirty="0" smtClean="0"/>
              <a:t>The setup script is specific to the OS your using, and installs the packages needed to create the cross compiler. </a:t>
            </a:r>
          </a:p>
          <a:p>
            <a:r>
              <a:rPr lang="en-US" dirty="0" smtClean="0"/>
              <a:t>The create script actually creates the cross compiler and it’s system root </a:t>
            </a:r>
            <a:r>
              <a:rPr lang="en-US" dirty="0" smtClean="0"/>
              <a:t>(i.e. </a:t>
            </a:r>
            <a:r>
              <a:rPr lang="en-US" dirty="0" err="1" smtClean="0"/>
              <a:t>libc</a:t>
            </a:r>
            <a:r>
              <a:rPr lang="en-US" dirty="0" smtClean="0"/>
              <a:t> / </a:t>
            </a:r>
            <a:r>
              <a:rPr lang="en-US" dirty="0" err="1" smtClean="0"/>
              <a:t>libc</a:t>
            </a:r>
            <a:r>
              <a:rPr lang="en-US" dirty="0" smtClean="0"/>
              <a:t>++)</a:t>
            </a:r>
            <a:endParaRPr lang="en-US" dirty="0"/>
          </a:p>
        </p:txBody>
      </p:sp>
      <p:sp>
        <p:nvSpPr>
          <p:cNvPr id="4" name="Text Placeholder 3"/>
          <p:cNvSpPr>
            <a:spLocks noGrp="1"/>
          </p:cNvSpPr>
          <p:nvPr>
            <p:ph type="body" sz="quarter" idx="12"/>
          </p:nvPr>
        </p:nvSpPr>
        <p:spPr/>
        <p:txBody>
          <a:bodyPr/>
          <a:lstStyle/>
          <a:p>
            <a:endParaRPr lang="en-US" dirty="0"/>
          </a:p>
        </p:txBody>
      </p:sp>
      <p:sp>
        <p:nvSpPr>
          <p:cNvPr id="3" name="Text Placeholder 2"/>
          <p:cNvSpPr>
            <a:spLocks noGrp="1"/>
          </p:cNvSpPr>
          <p:nvPr>
            <p:ph type="body" sz="quarter" idx="10"/>
          </p:nvPr>
        </p:nvSpPr>
        <p:spPr/>
        <p:txBody>
          <a:bodyPr/>
          <a:lstStyle/>
          <a:p>
            <a:r>
              <a:rPr lang="en-US" dirty="0"/>
              <a:t>Cross Compiler Script</a:t>
            </a:r>
            <a:endParaRPr lang="en-US" dirty="0"/>
          </a:p>
        </p:txBody>
      </p:sp>
    </p:spTree>
    <p:extLst>
      <p:ext uri="{BB962C8B-B14F-4D97-AF65-F5344CB8AC3E}">
        <p14:creationId xmlns:p14="http://schemas.microsoft.com/office/powerpoint/2010/main" val="20216365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The </a:t>
            </a:r>
            <a:r>
              <a:rPr lang="en-US" dirty="0" err="1" smtClean="0"/>
              <a:t>sysroot</a:t>
            </a:r>
            <a:r>
              <a:rPr lang="en-US" dirty="0" smtClean="0"/>
              <a:t> contains all of the headers / libraries </a:t>
            </a:r>
            <a:r>
              <a:rPr lang="en-US" dirty="0" smtClean="0"/>
              <a:t>for </a:t>
            </a:r>
            <a:r>
              <a:rPr lang="en-US" dirty="0" err="1" smtClean="0"/>
              <a:t>libc</a:t>
            </a:r>
            <a:r>
              <a:rPr lang="en-US" dirty="0" smtClean="0"/>
              <a:t> and </a:t>
            </a:r>
            <a:r>
              <a:rPr lang="en-US" dirty="0" err="1" smtClean="0"/>
              <a:t>libc</a:t>
            </a:r>
            <a:r>
              <a:rPr lang="en-US" dirty="0" smtClean="0"/>
              <a:t>++</a:t>
            </a:r>
            <a:endParaRPr lang="en-US" dirty="0" smtClean="0"/>
          </a:p>
        </p:txBody>
      </p:sp>
      <p:sp>
        <p:nvSpPr>
          <p:cNvPr id="4" name="Text Placeholder 3"/>
          <p:cNvSpPr>
            <a:spLocks noGrp="1"/>
          </p:cNvSpPr>
          <p:nvPr>
            <p:ph type="body" sz="quarter" idx="12"/>
          </p:nvPr>
        </p:nvSpPr>
        <p:spPr/>
        <p:txBody>
          <a:bodyPr/>
          <a:lstStyle/>
          <a:p>
            <a:endParaRPr lang="en-US" dirty="0"/>
          </a:p>
        </p:txBody>
      </p:sp>
      <p:sp>
        <p:nvSpPr>
          <p:cNvPr id="3" name="Text Placeholder 2"/>
          <p:cNvSpPr>
            <a:spLocks noGrp="1"/>
          </p:cNvSpPr>
          <p:nvPr>
            <p:ph type="body" sz="quarter" idx="10"/>
          </p:nvPr>
        </p:nvSpPr>
        <p:spPr/>
        <p:txBody>
          <a:bodyPr/>
          <a:lstStyle/>
          <a:p>
            <a:r>
              <a:rPr lang="en-US" dirty="0"/>
              <a:t>Cross Compiler Script</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5080" y="2768600"/>
            <a:ext cx="7528240" cy="5003800"/>
          </a:xfrm>
          <a:prstGeom prst="rect">
            <a:avLst/>
          </a:prstGeom>
        </p:spPr>
      </p:pic>
    </p:spTree>
    <p:extLst>
      <p:ext uri="{BB962C8B-B14F-4D97-AF65-F5344CB8AC3E}">
        <p14:creationId xmlns:p14="http://schemas.microsoft.com/office/powerpoint/2010/main" val="13576810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The build system compiles most of the source code using both the system’s native compiler, and the cross compiler</a:t>
            </a:r>
          </a:p>
          <a:p>
            <a:r>
              <a:rPr lang="en-US" dirty="0" smtClean="0"/>
              <a:t>The native compiler is used for BFM and unit tests, while the cross compiler is used for the VMM.</a:t>
            </a:r>
          </a:p>
          <a:p>
            <a:endParaRPr lang="en-US" dirty="0"/>
          </a:p>
        </p:txBody>
      </p:sp>
      <p:sp>
        <p:nvSpPr>
          <p:cNvPr id="4" name="Text Placeholder 3"/>
          <p:cNvSpPr>
            <a:spLocks noGrp="1"/>
          </p:cNvSpPr>
          <p:nvPr>
            <p:ph type="body" sz="quarter" idx="12"/>
          </p:nvPr>
        </p:nvSpPr>
        <p:spPr/>
        <p:txBody>
          <a:bodyPr/>
          <a:lstStyle/>
          <a:p>
            <a:r>
              <a:rPr lang="en-US" dirty="0" smtClean="0"/>
              <a:t>Native and Cross</a:t>
            </a:r>
            <a:endParaRPr lang="en-US" dirty="0"/>
          </a:p>
        </p:txBody>
      </p:sp>
      <p:sp>
        <p:nvSpPr>
          <p:cNvPr id="3" name="Text Placeholder 2"/>
          <p:cNvSpPr>
            <a:spLocks noGrp="1"/>
          </p:cNvSpPr>
          <p:nvPr>
            <p:ph type="body" sz="quarter" idx="10"/>
          </p:nvPr>
        </p:nvSpPr>
        <p:spPr/>
        <p:txBody>
          <a:bodyPr/>
          <a:lstStyle/>
          <a:p>
            <a:r>
              <a:rPr lang="en-US" dirty="0" smtClean="0"/>
              <a:t>Build System</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3350" y="4470400"/>
            <a:ext cx="4711700" cy="2387600"/>
          </a:xfrm>
          <a:prstGeom prst="rect">
            <a:avLst/>
          </a:prstGeom>
        </p:spPr>
      </p:pic>
    </p:spTree>
    <p:extLst>
      <p:ext uri="{BB962C8B-B14F-4D97-AF65-F5344CB8AC3E}">
        <p14:creationId xmlns:p14="http://schemas.microsoft.com/office/powerpoint/2010/main" val="3008411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The main three flags that Bareflank uses (and will continue to need) are: -</a:t>
            </a:r>
            <a:r>
              <a:rPr lang="en-US" dirty="0" err="1" smtClean="0"/>
              <a:t>fpic</a:t>
            </a:r>
            <a:r>
              <a:rPr lang="en-US" dirty="0"/>
              <a:t>, </a:t>
            </a:r>
            <a:r>
              <a:rPr lang="en-US" dirty="0" smtClean="0"/>
              <a:t>-</a:t>
            </a:r>
            <a:r>
              <a:rPr lang="en-US" dirty="0" err="1" smtClean="0"/>
              <a:t>ffreestanding</a:t>
            </a:r>
            <a:r>
              <a:rPr lang="en-US" dirty="0"/>
              <a:t> and -</a:t>
            </a:r>
            <a:r>
              <a:rPr lang="en-US" dirty="0" err="1" smtClean="0"/>
              <a:t>mno</a:t>
            </a:r>
            <a:r>
              <a:rPr lang="en-US" dirty="0" smtClean="0"/>
              <a:t>-red-zone</a:t>
            </a:r>
          </a:p>
          <a:p>
            <a:r>
              <a:rPr lang="en-US" dirty="0"/>
              <a:t>In particular, -</a:t>
            </a:r>
            <a:r>
              <a:rPr lang="en-US" dirty="0" err="1" smtClean="0"/>
              <a:t>mno</a:t>
            </a:r>
            <a:r>
              <a:rPr lang="en-US" dirty="0" smtClean="0"/>
              <a:t>-red-zone prevents an issue with the System V spec that causes stack corruption in the kernel (real joy to track down          </a:t>
            </a:r>
            <a:r>
              <a:rPr lang="en-US" sz="1400" dirty="0" smtClean="0"/>
              <a:t> </a:t>
            </a:r>
            <a:r>
              <a:rPr lang="en-US" dirty="0" smtClean="0"/>
              <a:t>)</a:t>
            </a:r>
          </a:p>
          <a:p>
            <a:endParaRPr lang="en-US" dirty="0" smtClean="0"/>
          </a:p>
          <a:p>
            <a:r>
              <a:rPr lang="en-US" dirty="0" smtClean="0">
                <a:hlinkClick r:id="rId2"/>
              </a:rPr>
              <a:t>http</a:t>
            </a:r>
            <a:r>
              <a:rPr lang="en-US" dirty="0">
                <a:hlinkClick r:id="rId2"/>
              </a:rPr>
              <a:t>://eli.thegreenplace.net/2011/09/06/stack-frame-layout-on-x86-64</a:t>
            </a:r>
            <a:r>
              <a:rPr lang="en-US" dirty="0" smtClean="0">
                <a:hlinkClick r:id="rId2"/>
              </a:rPr>
              <a:t>/</a:t>
            </a:r>
            <a:endParaRPr lang="en-US" dirty="0" smtClean="0"/>
          </a:p>
          <a:p>
            <a:r>
              <a:rPr lang="en-US" dirty="0">
                <a:hlinkClick r:id="rId3"/>
              </a:rPr>
              <a:t>http://wiki.osdev.org/Why_do_I_need_a_Cross_Compiler%3F#-mno-red-zone_.</a:t>
            </a:r>
            <a:r>
              <a:rPr lang="en-US" dirty="0" smtClean="0">
                <a:hlinkClick r:id="rId3"/>
              </a:rPr>
              <a:t>28x86_64_only.29</a:t>
            </a:r>
            <a:endParaRPr lang="en-US" dirty="0" smtClean="0"/>
          </a:p>
          <a:p>
            <a:endParaRPr lang="en-US" dirty="0" smtClean="0"/>
          </a:p>
          <a:p>
            <a:endParaRPr lang="en-US" dirty="0" smtClean="0"/>
          </a:p>
          <a:p>
            <a:endParaRPr lang="en-US" dirty="0"/>
          </a:p>
        </p:txBody>
      </p:sp>
      <p:sp>
        <p:nvSpPr>
          <p:cNvPr id="4" name="Text Placeholder 3"/>
          <p:cNvSpPr>
            <a:spLocks noGrp="1"/>
          </p:cNvSpPr>
          <p:nvPr>
            <p:ph type="body" sz="quarter" idx="12"/>
          </p:nvPr>
        </p:nvSpPr>
        <p:spPr/>
        <p:txBody>
          <a:bodyPr/>
          <a:lstStyle/>
          <a:p>
            <a:r>
              <a:rPr lang="en-US" dirty="0" smtClean="0"/>
              <a:t>Flags</a:t>
            </a:r>
            <a:endParaRPr lang="en-US" dirty="0"/>
          </a:p>
        </p:txBody>
      </p:sp>
      <p:sp>
        <p:nvSpPr>
          <p:cNvPr id="3" name="Text Placeholder 2"/>
          <p:cNvSpPr>
            <a:spLocks noGrp="1"/>
          </p:cNvSpPr>
          <p:nvPr>
            <p:ph type="body" sz="quarter" idx="10"/>
          </p:nvPr>
        </p:nvSpPr>
        <p:spPr/>
        <p:txBody>
          <a:bodyPr/>
          <a:lstStyle/>
          <a:p>
            <a:r>
              <a:rPr lang="en-US" dirty="0" smtClean="0"/>
              <a:t>Build System</a:t>
            </a:r>
            <a:endParaRPr lang="en-US" dirty="0"/>
          </a:p>
        </p:txBody>
      </p:sp>
      <p:pic>
        <p:nvPicPr>
          <p:cNvPr id="5" name="Picture 4"/>
          <p:cNvPicPr>
            <a:picLocks noChangeAspect="1"/>
          </p:cNvPicPr>
          <p:nvPr/>
        </p:nvPicPr>
        <p:blipFill>
          <a:blip r:embed="rId4"/>
          <a:stretch>
            <a:fillRect/>
          </a:stretch>
        </p:blipFill>
        <p:spPr>
          <a:xfrm>
            <a:off x="5693389" y="3962400"/>
            <a:ext cx="783611" cy="534893"/>
          </a:xfrm>
          <a:prstGeom prst="rect">
            <a:avLst/>
          </a:prstGeom>
        </p:spPr>
      </p:pic>
    </p:spTree>
    <p:extLst>
      <p:ext uri="{BB962C8B-B14F-4D97-AF65-F5344CB8AC3E}">
        <p14:creationId xmlns:p14="http://schemas.microsoft.com/office/powerpoint/2010/main" val="14073262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335280" y="1813560"/>
            <a:ext cx="7056120" cy="5181600"/>
          </a:xfrm>
        </p:spPr>
        <p:txBody>
          <a:bodyPr/>
          <a:lstStyle/>
          <a:p>
            <a:r>
              <a:rPr lang="en-US" dirty="0" smtClean="0"/>
              <a:t>When compiling and linking a program, you typically invoke the compiler twice. Once to compile the code, and once to link the compiled object files.  </a:t>
            </a:r>
            <a:endParaRPr lang="en-US" dirty="0"/>
          </a:p>
        </p:txBody>
      </p:sp>
      <p:sp>
        <p:nvSpPr>
          <p:cNvPr id="6" name="Text Placeholder 5"/>
          <p:cNvSpPr>
            <a:spLocks noGrp="1"/>
          </p:cNvSpPr>
          <p:nvPr>
            <p:ph type="body" sz="quarter" idx="12"/>
          </p:nvPr>
        </p:nvSpPr>
        <p:spPr/>
        <p:txBody>
          <a:bodyPr/>
          <a:lstStyle/>
          <a:p>
            <a:r>
              <a:rPr lang="en-US" dirty="0" smtClean="0"/>
              <a:t>Under the Hood</a:t>
            </a:r>
            <a:endParaRPr lang="en-US" dirty="0"/>
          </a:p>
        </p:txBody>
      </p:sp>
      <p:sp>
        <p:nvSpPr>
          <p:cNvPr id="4" name="Text Placeholder 3"/>
          <p:cNvSpPr>
            <a:spLocks noGrp="1"/>
          </p:cNvSpPr>
          <p:nvPr>
            <p:ph type="body" sz="quarter" idx="10"/>
          </p:nvPr>
        </p:nvSpPr>
        <p:spPr/>
        <p:txBody>
          <a:bodyPr/>
          <a:lstStyle/>
          <a:p>
            <a:r>
              <a:rPr lang="en-US" dirty="0" smtClean="0"/>
              <a:t>Wrapper Script</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9849" y="2133600"/>
            <a:ext cx="2019300" cy="11176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3830320"/>
            <a:ext cx="7791855" cy="3657600"/>
          </a:xfrm>
          <a:prstGeom prst="rect">
            <a:avLst/>
          </a:prstGeom>
        </p:spPr>
      </p:pic>
      <p:sp>
        <p:nvSpPr>
          <p:cNvPr id="7" name="Text Placeholder 4"/>
          <p:cNvSpPr txBox="1">
            <a:spLocks/>
          </p:cNvSpPr>
          <p:nvPr/>
        </p:nvSpPr>
        <p:spPr>
          <a:xfrm>
            <a:off x="335280" y="4038600"/>
            <a:ext cx="2514600" cy="2956560"/>
          </a:xfrm>
          <a:prstGeom prst="rect">
            <a:avLst/>
          </a:prstGeom>
        </p:spPr>
        <p:txBody>
          <a:bodyPr lIns="101870" tIns="50935" rIns="101870" bIns="50935"/>
          <a:lstStyle>
            <a:lvl1pPr marL="382015" indent="-382015" algn="l" rtl="0" eaLnBrk="0" fontAlgn="base" hangingPunct="0">
              <a:spcBef>
                <a:spcPct val="20000"/>
              </a:spcBef>
              <a:spcAft>
                <a:spcPct val="0"/>
              </a:spcAft>
              <a:buClr>
                <a:srgbClr val="172A47"/>
              </a:buClr>
              <a:buFont typeface="Wingdings 3" pitchFamily="18" charset="2"/>
              <a:buChar char=""/>
              <a:defRPr sz="2700" b="1">
                <a:solidFill>
                  <a:schemeClr val="tx1"/>
                </a:solidFill>
                <a:latin typeface="+mn-lt"/>
                <a:ea typeface="+mn-ea"/>
                <a:cs typeface="+mn-cs"/>
              </a:defRPr>
            </a:lvl1pPr>
            <a:lvl2pPr marL="827698" indent="-318346" algn="l" rtl="0" eaLnBrk="0" fontAlgn="base" hangingPunct="0">
              <a:spcBef>
                <a:spcPct val="20000"/>
              </a:spcBef>
              <a:spcAft>
                <a:spcPct val="0"/>
              </a:spcAft>
              <a:buClr>
                <a:srgbClr val="022F60"/>
              </a:buClr>
              <a:buFont typeface="Arial" pitchFamily="34" charset="0"/>
              <a:buChar char="◦"/>
              <a:defRPr sz="2200">
                <a:solidFill>
                  <a:schemeClr val="tx1"/>
                </a:solidFill>
                <a:latin typeface="+mn-lt"/>
              </a:defRPr>
            </a:lvl2pPr>
            <a:lvl3pPr marL="1273382" indent="-254676" algn="l" rtl="0" eaLnBrk="0" fontAlgn="base" hangingPunct="0">
              <a:spcBef>
                <a:spcPct val="20000"/>
              </a:spcBef>
              <a:spcAft>
                <a:spcPct val="0"/>
              </a:spcAft>
              <a:buClr>
                <a:srgbClr val="022F60"/>
              </a:buClr>
              <a:buChar char="•"/>
              <a:defRPr sz="2000">
                <a:solidFill>
                  <a:schemeClr val="tx1"/>
                </a:solidFill>
                <a:latin typeface="+mn-lt"/>
              </a:defRPr>
            </a:lvl3pPr>
            <a:lvl4pPr marL="1782734" indent="-254676" algn="l" rtl="0" eaLnBrk="0" fontAlgn="base" hangingPunct="0">
              <a:spcBef>
                <a:spcPct val="20000"/>
              </a:spcBef>
              <a:spcAft>
                <a:spcPct val="0"/>
              </a:spcAft>
              <a:buChar char="–"/>
              <a:defRPr sz="2700">
                <a:solidFill>
                  <a:schemeClr val="tx1"/>
                </a:solidFill>
                <a:latin typeface="+mn-lt"/>
              </a:defRPr>
            </a:lvl4pPr>
            <a:lvl5pPr marL="2292087" indent="-254676" algn="l" rtl="0" eaLnBrk="0" fontAlgn="base" hangingPunct="0">
              <a:spcBef>
                <a:spcPct val="20000"/>
              </a:spcBef>
              <a:spcAft>
                <a:spcPct val="0"/>
              </a:spcAft>
              <a:buFont typeface="Arial" pitchFamily="34" charset="0"/>
              <a:buChar char="•"/>
              <a:defRPr sz="2700">
                <a:solidFill>
                  <a:schemeClr val="tx1"/>
                </a:solidFill>
                <a:latin typeface="+mn-lt"/>
              </a:defRPr>
            </a:lvl5pPr>
            <a:lvl6pPr marL="2801440" indent="-254676" algn="l" rtl="0" fontAlgn="base">
              <a:spcBef>
                <a:spcPct val="20000"/>
              </a:spcBef>
              <a:spcAft>
                <a:spcPct val="0"/>
              </a:spcAft>
              <a:buChar char="»"/>
              <a:defRPr sz="2200">
                <a:solidFill>
                  <a:schemeClr val="tx1"/>
                </a:solidFill>
                <a:latin typeface="+mn-lt"/>
              </a:defRPr>
            </a:lvl6pPr>
            <a:lvl7pPr marL="3310793" indent="-254676" algn="l" rtl="0" fontAlgn="base">
              <a:spcBef>
                <a:spcPct val="20000"/>
              </a:spcBef>
              <a:spcAft>
                <a:spcPct val="0"/>
              </a:spcAft>
              <a:buChar char="»"/>
              <a:defRPr sz="2200">
                <a:solidFill>
                  <a:schemeClr val="tx1"/>
                </a:solidFill>
                <a:latin typeface="+mn-lt"/>
              </a:defRPr>
            </a:lvl7pPr>
            <a:lvl8pPr marL="3820145" indent="-254676" algn="l" rtl="0" fontAlgn="base">
              <a:spcBef>
                <a:spcPct val="20000"/>
              </a:spcBef>
              <a:spcAft>
                <a:spcPct val="0"/>
              </a:spcAft>
              <a:buChar char="»"/>
              <a:defRPr sz="2200">
                <a:solidFill>
                  <a:schemeClr val="tx1"/>
                </a:solidFill>
                <a:latin typeface="+mn-lt"/>
              </a:defRPr>
            </a:lvl8pPr>
            <a:lvl9pPr marL="4329498" indent="-254676" algn="l" rtl="0" fontAlgn="base">
              <a:spcBef>
                <a:spcPct val="20000"/>
              </a:spcBef>
              <a:spcAft>
                <a:spcPct val="0"/>
              </a:spcAft>
              <a:buChar char="»"/>
              <a:defRPr sz="2200">
                <a:solidFill>
                  <a:schemeClr val="tx1"/>
                </a:solidFill>
                <a:latin typeface="+mn-lt"/>
              </a:defRPr>
            </a:lvl9pPr>
          </a:lstStyle>
          <a:p>
            <a:r>
              <a:rPr lang="en-US" kern="0" dirty="0" smtClean="0"/>
              <a:t>Under the hood GCC does this for you:</a:t>
            </a:r>
            <a:endParaRPr lang="en-US" kern="0" dirty="0"/>
          </a:p>
        </p:txBody>
      </p:sp>
    </p:spTree>
    <p:extLst>
      <p:ext uri="{BB962C8B-B14F-4D97-AF65-F5344CB8AC3E}">
        <p14:creationId xmlns:p14="http://schemas.microsoft.com/office/powerpoint/2010/main" val="74823408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The extra </a:t>
            </a:r>
            <a:r>
              <a:rPr lang="en-US" dirty="0" err="1" smtClean="0"/>
              <a:t>args</a:t>
            </a:r>
            <a:r>
              <a:rPr lang="en-US" dirty="0" smtClean="0"/>
              <a:t>       are object / header files specific to your OS that are needed to link a program such that it can be run by your OS</a:t>
            </a:r>
          </a:p>
          <a:p>
            <a:r>
              <a:rPr lang="en-US" dirty="0" smtClean="0"/>
              <a:t>Since Bareflank provides it’s own C runtime library and ELF loader, we were left with three possible options:</a:t>
            </a:r>
          </a:p>
          <a:p>
            <a:endParaRPr lang="en-US" sz="1200" dirty="0" smtClean="0"/>
          </a:p>
          <a:p>
            <a:pPr lvl="1"/>
            <a:r>
              <a:rPr lang="en-US" dirty="0" smtClean="0"/>
              <a:t>Patch GCC and Clang to provide the linker </a:t>
            </a:r>
            <a:r>
              <a:rPr lang="en-US" dirty="0" err="1" smtClean="0"/>
              <a:t>args</a:t>
            </a:r>
            <a:r>
              <a:rPr lang="en-US" dirty="0" smtClean="0"/>
              <a:t> as we need them</a:t>
            </a:r>
            <a:r>
              <a:rPr lang="en-US" dirty="0"/>
              <a:t> </a:t>
            </a:r>
            <a:r>
              <a:rPr lang="en-US" dirty="0" smtClean="0"/>
              <a:t>(for every version of GCC and Clang we decide to support)</a:t>
            </a:r>
          </a:p>
          <a:p>
            <a:pPr lvl="1"/>
            <a:r>
              <a:rPr lang="en-US" dirty="0" smtClean="0"/>
              <a:t>Run LD manually (ideal solution)</a:t>
            </a:r>
          </a:p>
          <a:p>
            <a:pPr lvl="1"/>
            <a:r>
              <a:rPr lang="en-US" dirty="0" smtClean="0"/>
              <a:t>Create bash wrapper script for GCC/Clang that acts like GCC/Clang, but runs LD manually during linking </a:t>
            </a:r>
          </a:p>
          <a:p>
            <a:endParaRPr lang="en-US" dirty="0" smtClean="0"/>
          </a:p>
          <a:p>
            <a:endParaRPr lang="en-US" dirty="0"/>
          </a:p>
        </p:txBody>
      </p:sp>
      <p:sp>
        <p:nvSpPr>
          <p:cNvPr id="6" name="Text Placeholder 5"/>
          <p:cNvSpPr>
            <a:spLocks noGrp="1"/>
          </p:cNvSpPr>
          <p:nvPr>
            <p:ph type="body" sz="quarter" idx="12"/>
          </p:nvPr>
        </p:nvSpPr>
        <p:spPr/>
        <p:txBody>
          <a:bodyPr/>
          <a:lstStyle/>
          <a:p>
            <a:r>
              <a:rPr lang="en-US" dirty="0" smtClean="0"/>
              <a:t>Options</a:t>
            </a:r>
            <a:endParaRPr lang="en-US" dirty="0"/>
          </a:p>
        </p:txBody>
      </p:sp>
      <p:sp>
        <p:nvSpPr>
          <p:cNvPr id="4" name="Text Placeholder 3"/>
          <p:cNvSpPr>
            <a:spLocks noGrp="1"/>
          </p:cNvSpPr>
          <p:nvPr>
            <p:ph type="body" sz="quarter" idx="10"/>
          </p:nvPr>
        </p:nvSpPr>
        <p:spPr/>
        <p:txBody>
          <a:bodyPr/>
          <a:lstStyle/>
          <a:p>
            <a:r>
              <a:rPr lang="en-US" dirty="0" smtClean="0"/>
              <a:t>Wrapper Script</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6600" y="1813560"/>
            <a:ext cx="482600" cy="482600"/>
          </a:xfrm>
          <a:prstGeom prst="rect">
            <a:avLst/>
          </a:prstGeom>
        </p:spPr>
      </p:pic>
    </p:spTree>
    <p:extLst>
      <p:ext uri="{BB962C8B-B14F-4D97-AF65-F5344CB8AC3E}">
        <p14:creationId xmlns:p14="http://schemas.microsoft.com/office/powerpoint/2010/main" val="8183423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Patching GCC would involve managing code like this for every version of GCC (not to mention Clang):</a:t>
            </a:r>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endParaRPr lang="en-US" dirty="0" smtClean="0"/>
          </a:p>
          <a:p>
            <a:r>
              <a:rPr lang="en-US" dirty="0">
                <a:hlinkClick r:id="rId2"/>
              </a:rPr>
              <a:t>http://</a:t>
            </a:r>
            <a:r>
              <a:rPr lang="en-US" dirty="0" smtClean="0">
                <a:hlinkClick r:id="rId2"/>
              </a:rPr>
              <a:t>wiki.osdev.org/OS_Specific_Toolchain</a:t>
            </a:r>
            <a:endParaRPr lang="en-US" dirty="0" smtClean="0"/>
          </a:p>
          <a:p>
            <a:endParaRPr lang="en-US" dirty="0" smtClean="0"/>
          </a:p>
          <a:p>
            <a:endParaRPr lang="en-US" dirty="0" smtClean="0"/>
          </a:p>
          <a:p>
            <a:endParaRPr lang="en-US" dirty="0" smtClean="0"/>
          </a:p>
          <a:p>
            <a:endParaRPr lang="en-US" dirty="0"/>
          </a:p>
        </p:txBody>
      </p:sp>
      <p:sp>
        <p:nvSpPr>
          <p:cNvPr id="6" name="Text Placeholder 5"/>
          <p:cNvSpPr>
            <a:spLocks noGrp="1"/>
          </p:cNvSpPr>
          <p:nvPr>
            <p:ph type="body" sz="quarter" idx="12"/>
          </p:nvPr>
        </p:nvSpPr>
        <p:spPr/>
        <p:txBody>
          <a:bodyPr/>
          <a:lstStyle/>
          <a:p>
            <a:r>
              <a:rPr lang="en-US" dirty="0" smtClean="0"/>
              <a:t>Patching GCC</a:t>
            </a:r>
            <a:endParaRPr lang="en-US" dirty="0"/>
          </a:p>
        </p:txBody>
      </p:sp>
      <p:sp>
        <p:nvSpPr>
          <p:cNvPr id="4" name="Text Placeholder 3"/>
          <p:cNvSpPr>
            <a:spLocks noGrp="1"/>
          </p:cNvSpPr>
          <p:nvPr>
            <p:ph type="body" sz="quarter" idx="10"/>
          </p:nvPr>
        </p:nvSpPr>
        <p:spPr/>
        <p:txBody>
          <a:bodyPr/>
          <a:lstStyle/>
          <a:p>
            <a:r>
              <a:rPr lang="en-US" dirty="0" smtClean="0"/>
              <a:t>Wrapper Script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7669" y="3048000"/>
            <a:ext cx="7683062" cy="3276600"/>
          </a:xfrm>
          <a:prstGeom prst="rect">
            <a:avLst/>
          </a:prstGeom>
        </p:spPr>
      </p:pic>
    </p:spTree>
    <p:extLst>
      <p:ext uri="{BB962C8B-B14F-4D97-AF65-F5344CB8AC3E}">
        <p14:creationId xmlns:p14="http://schemas.microsoft.com/office/powerpoint/2010/main" val="7451244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335280" y="1813560"/>
            <a:ext cx="9189720" cy="629920"/>
          </a:xfrm>
        </p:spPr>
        <p:txBody>
          <a:bodyPr/>
          <a:lstStyle/>
          <a:p>
            <a:r>
              <a:rPr lang="en-US" smtClean="0"/>
              <a:t>Seriously?</a:t>
            </a:r>
            <a:endParaRPr lang="en-US" dirty="0" smtClean="0"/>
          </a:p>
          <a:p>
            <a:endParaRPr lang="en-US" dirty="0" smtClean="0"/>
          </a:p>
        </p:txBody>
      </p:sp>
      <p:sp>
        <p:nvSpPr>
          <p:cNvPr id="6" name="Text Placeholder 5"/>
          <p:cNvSpPr>
            <a:spLocks noGrp="1"/>
          </p:cNvSpPr>
          <p:nvPr>
            <p:ph type="body" sz="quarter" idx="12"/>
          </p:nvPr>
        </p:nvSpPr>
        <p:spPr/>
        <p:txBody>
          <a:bodyPr/>
          <a:lstStyle/>
          <a:p>
            <a:endParaRPr lang="en-US" dirty="0"/>
          </a:p>
        </p:txBody>
      </p:sp>
      <p:sp>
        <p:nvSpPr>
          <p:cNvPr id="4" name="Text Placeholder 3"/>
          <p:cNvSpPr>
            <a:spLocks noGrp="1"/>
          </p:cNvSpPr>
          <p:nvPr>
            <p:ph type="body" sz="quarter" idx="10"/>
          </p:nvPr>
        </p:nvSpPr>
        <p:spPr/>
        <p:txBody>
          <a:bodyPr/>
          <a:lstStyle/>
          <a:p>
            <a:r>
              <a:rPr lang="en-US" dirty="0" smtClean="0"/>
              <a:t>Wrapper Script</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575" y="3048000"/>
            <a:ext cx="8477250" cy="3604724"/>
          </a:xfrm>
          <a:prstGeom prst="rect">
            <a:avLst/>
          </a:prstGeom>
        </p:spPr>
      </p:pic>
    </p:spTree>
    <p:extLst>
      <p:ext uri="{BB962C8B-B14F-4D97-AF65-F5344CB8AC3E}">
        <p14:creationId xmlns:p14="http://schemas.microsoft.com/office/powerpoint/2010/main" val="9941125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prstGeom prst="rect">
            <a:avLst/>
          </a:prstGeom>
        </p:spPr>
        <p:txBody>
          <a:bodyPr anchor="t"/>
          <a:lstStyle/>
          <a:p>
            <a:pPr marL="0" marR="0" lvl="0" indent="0" algn="ctr"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t>Bareflank </a:t>
            </a:r>
            <a:r>
              <a:rPr lang="en-US" dirty="0"/>
              <a:t>aims to provide all of the scaffolding needed to rapidly prototype new </a:t>
            </a:r>
            <a:r>
              <a:rPr lang="en-US" dirty="0" smtClean="0"/>
              <a:t>hypervisors in C++. </a:t>
            </a:r>
            <a:r>
              <a:rPr lang="en-US" dirty="0"/>
              <a:t>Currently Bareflank has support for Linux on Intel 64bit CPUs, but support for Windows, OS X, and UEFI is coming as well as support for ARM and AMD platforms.</a:t>
            </a:r>
          </a:p>
        </p:txBody>
      </p:sp>
      <p:sp>
        <p:nvSpPr>
          <p:cNvPr id="6" name="Text Placeholder 5"/>
          <p:cNvSpPr>
            <a:spLocks noGrp="1"/>
          </p:cNvSpPr>
          <p:nvPr>
            <p:ph type="body" sz="quarter" idx="12"/>
          </p:nvPr>
        </p:nvSpPr>
        <p:spPr/>
        <p:txBody>
          <a:bodyPr/>
          <a:lstStyle/>
          <a:p>
            <a:endParaRPr lang="en-US"/>
          </a:p>
        </p:txBody>
      </p:sp>
      <p:sp>
        <p:nvSpPr>
          <p:cNvPr id="2" name="Text Placeholder 1"/>
          <p:cNvSpPr>
            <a:spLocks noGrp="1"/>
          </p:cNvSpPr>
          <p:nvPr>
            <p:ph type="body" sz="quarter" idx="10"/>
          </p:nvPr>
        </p:nvSpPr>
        <p:spPr/>
        <p:txBody>
          <a:bodyPr/>
          <a:lstStyle/>
          <a:p>
            <a:r>
              <a:rPr lang="en-US" dirty="0" smtClean="0"/>
              <a:t>Overview</a:t>
            </a:r>
            <a:endParaRPr lang="en-US" dirty="0"/>
          </a:p>
        </p:txBody>
      </p:sp>
      <p:sp>
        <p:nvSpPr>
          <p:cNvPr id="5" name="Footer Placeholder 4"/>
          <p:cNvSpPr>
            <a:spLocks noGrp="1"/>
          </p:cNvSpPr>
          <p:nvPr>
            <p:ph type="ftr" sz="quarter" idx="4294967295"/>
          </p:nvPr>
        </p:nvSpPr>
        <p:spPr>
          <a:xfrm>
            <a:off x="0" y="7340600"/>
            <a:ext cx="3186113" cy="414338"/>
          </a:xfrm>
          <a:prstGeom prst="rect">
            <a:avLst/>
          </a:prstGeom>
        </p:spPr>
        <p:txBody>
          <a:bodyPr/>
          <a:lstStyle/>
          <a:p>
            <a:pPr algn="l"/>
            <a:r>
              <a:rPr lang="en-US" smtClean="0">
                <a:solidFill>
                  <a:srgbClr val="022F60"/>
                </a:solidFill>
              </a:rPr>
              <a:t>AIS Proprietary </a:t>
            </a:r>
            <a:endParaRPr lang="en-US" dirty="0">
              <a:solidFill>
                <a:srgbClr val="022F60"/>
              </a:solidFill>
            </a:endParaRPr>
          </a:p>
        </p:txBody>
      </p:sp>
    </p:spTree>
    <p:extLst>
      <p:ext uri="{BB962C8B-B14F-4D97-AF65-F5344CB8AC3E}">
        <p14:creationId xmlns:p14="http://schemas.microsoft.com/office/powerpoint/2010/main" val="13216236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Running LD manually was what we did at first until it came time to compile </a:t>
            </a:r>
            <a:r>
              <a:rPr lang="en-US" dirty="0" err="1" smtClean="0"/>
              <a:t>Libc</a:t>
            </a:r>
            <a:r>
              <a:rPr lang="en-US" dirty="0" smtClean="0"/>
              <a:t>++ which uses CMake. </a:t>
            </a:r>
          </a:p>
          <a:p>
            <a:r>
              <a:rPr lang="en-US" dirty="0"/>
              <a:t>CMake expects that you are using the compiler as the </a:t>
            </a:r>
            <a:r>
              <a:rPr lang="en-US" dirty="0" smtClean="0"/>
              <a:t>linker. In other words, CMake does not have a clean set of variables for the linker like it does for the compiler such as:</a:t>
            </a:r>
          </a:p>
          <a:p>
            <a:pPr lvl="1"/>
            <a:r>
              <a:rPr lang="en-US" dirty="0" smtClean="0"/>
              <a:t>CMAKE_C_COMPILER</a:t>
            </a:r>
          </a:p>
          <a:p>
            <a:pPr lvl="1"/>
            <a:r>
              <a:rPr lang="en-US" dirty="0" smtClean="0"/>
              <a:t>CMAKE_CXX_COMPILER</a:t>
            </a:r>
          </a:p>
          <a:p>
            <a:pPr lvl="1"/>
            <a:endParaRPr lang="en-US" dirty="0"/>
          </a:p>
          <a:p>
            <a:r>
              <a:rPr lang="en-US" dirty="0">
                <a:hlinkClick r:id="rId2"/>
              </a:rPr>
              <a:t>https://</a:t>
            </a:r>
            <a:r>
              <a:rPr lang="en-US" dirty="0" smtClean="0">
                <a:hlinkClick r:id="rId2"/>
              </a:rPr>
              <a:t>cmake.org/pipermail/cmake/2014-August/058268.html</a:t>
            </a:r>
            <a:endParaRPr lang="en-US" dirty="0" smtClean="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r>
              <a:rPr lang="en-US" dirty="0" smtClean="0"/>
              <a:t>One week later, we moved to option #3</a:t>
            </a:r>
            <a:endParaRPr lang="en-US" dirty="0"/>
          </a:p>
          <a:p>
            <a:endParaRPr lang="en-US" dirty="0" smtClean="0"/>
          </a:p>
          <a:p>
            <a:endParaRPr lang="en-US" dirty="0" smtClean="0"/>
          </a:p>
          <a:p>
            <a:endParaRPr lang="en-US" dirty="0"/>
          </a:p>
        </p:txBody>
      </p:sp>
      <p:sp>
        <p:nvSpPr>
          <p:cNvPr id="6" name="Text Placeholder 5"/>
          <p:cNvSpPr>
            <a:spLocks noGrp="1"/>
          </p:cNvSpPr>
          <p:nvPr>
            <p:ph type="body" sz="quarter" idx="12"/>
          </p:nvPr>
        </p:nvSpPr>
        <p:spPr/>
        <p:txBody>
          <a:bodyPr/>
          <a:lstStyle/>
          <a:p>
            <a:r>
              <a:rPr lang="en-US" dirty="0" smtClean="0"/>
              <a:t>Link Manually</a:t>
            </a:r>
            <a:endParaRPr lang="en-US" dirty="0"/>
          </a:p>
        </p:txBody>
      </p:sp>
      <p:sp>
        <p:nvSpPr>
          <p:cNvPr id="4" name="Text Placeholder 3"/>
          <p:cNvSpPr>
            <a:spLocks noGrp="1"/>
          </p:cNvSpPr>
          <p:nvPr>
            <p:ph type="body" sz="quarter" idx="10"/>
          </p:nvPr>
        </p:nvSpPr>
        <p:spPr/>
        <p:txBody>
          <a:bodyPr/>
          <a:lstStyle/>
          <a:p>
            <a:r>
              <a:rPr lang="en-US" dirty="0" smtClean="0"/>
              <a:t>Wrapper Script</a:t>
            </a:r>
            <a:endParaRPr lang="en-US" dirty="0"/>
          </a:p>
        </p:txBody>
      </p:sp>
    </p:spTree>
    <p:extLst>
      <p:ext uri="{BB962C8B-B14F-4D97-AF65-F5344CB8AC3E}">
        <p14:creationId xmlns:p14="http://schemas.microsoft.com/office/powerpoint/2010/main" val="9826325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Really?</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r>
              <a:rPr lang="en-US" dirty="0" smtClean="0"/>
              <a:t>One week later, we moved to option #3</a:t>
            </a:r>
            <a:endParaRPr lang="en-US" dirty="0"/>
          </a:p>
          <a:p>
            <a:endParaRPr lang="en-US" dirty="0" smtClean="0"/>
          </a:p>
          <a:p>
            <a:endParaRPr lang="en-US" dirty="0" smtClean="0"/>
          </a:p>
          <a:p>
            <a:endParaRPr lang="en-US" dirty="0"/>
          </a:p>
        </p:txBody>
      </p:sp>
      <p:sp>
        <p:nvSpPr>
          <p:cNvPr id="6" name="Text Placeholder 5"/>
          <p:cNvSpPr>
            <a:spLocks noGrp="1"/>
          </p:cNvSpPr>
          <p:nvPr>
            <p:ph type="body" sz="quarter" idx="12"/>
          </p:nvPr>
        </p:nvSpPr>
        <p:spPr/>
        <p:txBody>
          <a:bodyPr/>
          <a:lstStyle/>
          <a:p>
            <a:endParaRPr lang="en-US" dirty="0"/>
          </a:p>
        </p:txBody>
      </p:sp>
      <p:sp>
        <p:nvSpPr>
          <p:cNvPr id="4" name="Text Placeholder 3"/>
          <p:cNvSpPr>
            <a:spLocks noGrp="1"/>
          </p:cNvSpPr>
          <p:nvPr>
            <p:ph type="body" sz="quarter" idx="10"/>
          </p:nvPr>
        </p:nvSpPr>
        <p:spPr/>
        <p:txBody>
          <a:bodyPr/>
          <a:lstStyle/>
          <a:p>
            <a:r>
              <a:rPr lang="en-US" dirty="0" smtClean="0"/>
              <a:t>Wrapper Script</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7800" y="2832147"/>
            <a:ext cx="4622800" cy="2882853"/>
          </a:xfrm>
          <a:prstGeom prst="rect">
            <a:avLst/>
          </a:prstGeom>
        </p:spPr>
      </p:pic>
    </p:spTree>
    <p:extLst>
      <p:ext uri="{BB962C8B-B14F-4D97-AF65-F5344CB8AC3E}">
        <p14:creationId xmlns:p14="http://schemas.microsoft.com/office/powerpoint/2010/main" val="15495944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Bareflank uses a bash script that mimics GCC (and eventually Clang). If “-c” is provided GCC/G++ is used, and LD is used otherwise. </a:t>
            </a:r>
          </a:p>
          <a:p>
            <a:endParaRPr lang="en-US" sz="1000" dirty="0"/>
          </a:p>
          <a:p>
            <a:r>
              <a:rPr lang="en-US" dirty="0" smtClean="0"/>
              <a:t>No patches are needed to GCC or Clang, meaning Bareflank’s build environment works </a:t>
            </a:r>
            <a:r>
              <a:rPr lang="en-US" dirty="0"/>
              <a:t>(so far)</a:t>
            </a:r>
            <a:r>
              <a:rPr lang="en-US" dirty="0" smtClean="0"/>
              <a:t> on all of the cross compilers we support without modifications (GCC 5.1, 5.2, 5.3 and 6.1)</a:t>
            </a:r>
          </a:p>
          <a:p>
            <a:endParaRPr lang="en-US" sz="1000" dirty="0" smtClean="0"/>
          </a:p>
          <a:p>
            <a:r>
              <a:rPr lang="en-US" dirty="0" smtClean="0"/>
              <a:t>Object files and header include paths are added to GCC/G++ and LD as needed</a:t>
            </a:r>
          </a:p>
          <a:p>
            <a:endParaRPr lang="en-US" sz="1000" dirty="0" smtClean="0"/>
          </a:p>
          <a:p>
            <a:r>
              <a:rPr lang="en-US" dirty="0" smtClean="0"/>
              <a:t>Ugly hacks are contained in one, easy to script place </a:t>
            </a:r>
          </a:p>
          <a:p>
            <a:endParaRPr lang="en-US" dirty="0" smtClean="0"/>
          </a:p>
          <a:p>
            <a:endParaRPr lang="en-US" dirty="0"/>
          </a:p>
          <a:p>
            <a:endParaRPr lang="en-US" dirty="0" smtClean="0"/>
          </a:p>
          <a:p>
            <a:endParaRPr lang="en-US" dirty="0" smtClean="0"/>
          </a:p>
          <a:p>
            <a:endParaRPr lang="en-US" dirty="0"/>
          </a:p>
        </p:txBody>
      </p:sp>
      <p:sp>
        <p:nvSpPr>
          <p:cNvPr id="6" name="Text Placeholder 5"/>
          <p:cNvSpPr>
            <a:spLocks noGrp="1"/>
          </p:cNvSpPr>
          <p:nvPr>
            <p:ph type="body" sz="quarter" idx="12"/>
          </p:nvPr>
        </p:nvSpPr>
        <p:spPr/>
        <p:txBody>
          <a:bodyPr/>
          <a:lstStyle/>
          <a:p>
            <a:r>
              <a:rPr lang="en-US" dirty="0" smtClean="0"/>
              <a:t>Winning Option</a:t>
            </a:r>
            <a:endParaRPr lang="en-US" dirty="0"/>
          </a:p>
        </p:txBody>
      </p:sp>
      <p:sp>
        <p:nvSpPr>
          <p:cNvPr id="4" name="Text Placeholder 3"/>
          <p:cNvSpPr>
            <a:spLocks noGrp="1"/>
          </p:cNvSpPr>
          <p:nvPr>
            <p:ph type="body" sz="quarter" idx="10"/>
          </p:nvPr>
        </p:nvSpPr>
        <p:spPr/>
        <p:txBody>
          <a:bodyPr/>
          <a:lstStyle/>
          <a:p>
            <a:r>
              <a:rPr lang="en-US" dirty="0" smtClean="0"/>
              <a:t>Wrapper Script</a:t>
            </a:r>
            <a:endParaRPr lang="en-US" dirty="0"/>
          </a:p>
        </p:txBody>
      </p:sp>
    </p:spTree>
    <p:extLst>
      <p:ext uri="{BB962C8B-B14F-4D97-AF65-F5344CB8AC3E}">
        <p14:creationId xmlns:p14="http://schemas.microsoft.com/office/powerpoint/2010/main" val="149054211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smtClean="0"/>
              <a:t>With regards to the C++ STL, there are not many options (which we found surprising). </a:t>
            </a:r>
          </a:p>
          <a:p>
            <a:r>
              <a:rPr lang="en-US" dirty="0" smtClean="0"/>
              <a:t>The two biggest libraries are </a:t>
            </a:r>
            <a:r>
              <a:rPr lang="en-US" dirty="0" err="1" smtClean="0"/>
              <a:t>Libc</a:t>
            </a:r>
            <a:r>
              <a:rPr lang="en-US" dirty="0" smtClean="0"/>
              <a:t>++ and </a:t>
            </a:r>
            <a:r>
              <a:rPr lang="en-US" dirty="0" err="1" smtClean="0"/>
              <a:t>Libstdc</a:t>
            </a:r>
            <a:r>
              <a:rPr lang="en-US" dirty="0" smtClean="0"/>
              <a:t>++</a:t>
            </a:r>
          </a:p>
          <a:p>
            <a:r>
              <a:rPr lang="en-US" dirty="0" smtClean="0"/>
              <a:t>There are several other more esoteric implementations that have either been abandoned, or do not support C++11/C++14</a:t>
            </a:r>
          </a:p>
          <a:p>
            <a:endParaRPr lang="en-US" dirty="0" smtClean="0"/>
          </a:p>
          <a:p>
            <a:r>
              <a:rPr lang="en-US" dirty="0" err="1" smtClean="0"/>
              <a:t>Libstdc</a:t>
            </a:r>
            <a:r>
              <a:rPr lang="en-US" dirty="0" smtClean="0"/>
              <a:t>++ / </a:t>
            </a:r>
            <a:r>
              <a:rPr lang="en-US" dirty="0" err="1" smtClean="0"/>
              <a:t>libsupc</a:t>
            </a:r>
            <a:r>
              <a:rPr lang="en-US" dirty="0" smtClean="0"/>
              <a:t>++ (GNU’s library set) are almost impossible to build when not targeting a specific OS. </a:t>
            </a:r>
            <a:endParaRPr lang="en-US" dirty="0"/>
          </a:p>
          <a:p>
            <a:r>
              <a:rPr lang="en-US" dirty="0">
                <a:hlinkClick r:id="rId2"/>
              </a:rPr>
              <a:t>http://</a:t>
            </a:r>
            <a:r>
              <a:rPr lang="en-US" dirty="0" smtClean="0">
                <a:hlinkClick r:id="rId2"/>
              </a:rPr>
              <a:t>wiki.osdev.org/Talk:Libsupcxx</a:t>
            </a:r>
            <a:endParaRPr lang="en-US" dirty="0" smtClean="0"/>
          </a:p>
          <a:p>
            <a:endParaRPr lang="en-US" dirty="0"/>
          </a:p>
        </p:txBody>
      </p:sp>
      <p:sp>
        <p:nvSpPr>
          <p:cNvPr id="2" name="Text Placeholder 1"/>
          <p:cNvSpPr>
            <a:spLocks noGrp="1"/>
          </p:cNvSpPr>
          <p:nvPr>
            <p:ph type="body" sz="quarter" idx="10"/>
          </p:nvPr>
        </p:nvSpPr>
        <p:spPr/>
        <p:txBody>
          <a:bodyPr/>
          <a:lstStyle/>
          <a:p>
            <a:r>
              <a:rPr lang="en-US" dirty="0" err="1" smtClean="0"/>
              <a:t>Libc</a:t>
            </a:r>
            <a:r>
              <a:rPr lang="en-US" dirty="0" smtClean="0"/>
              <a:t>++</a:t>
            </a:r>
            <a:endParaRPr lang="en-US" dirty="0"/>
          </a:p>
        </p:txBody>
      </p:sp>
      <p:sp>
        <p:nvSpPr>
          <p:cNvPr id="5" name="Text Placeholder 4"/>
          <p:cNvSpPr>
            <a:spLocks noGrp="1"/>
          </p:cNvSpPr>
          <p:nvPr>
            <p:ph type="body" sz="quarter" idx="12"/>
          </p:nvPr>
        </p:nvSpPr>
        <p:spPr/>
        <p:txBody>
          <a:bodyPr/>
          <a:lstStyle/>
          <a:p>
            <a:r>
              <a:rPr lang="en-US" dirty="0" smtClean="0"/>
              <a:t>Options</a:t>
            </a:r>
            <a:endParaRPr lang="en-US" dirty="0"/>
          </a:p>
        </p:txBody>
      </p:sp>
    </p:spTree>
    <p:extLst>
      <p:ext uri="{BB962C8B-B14F-4D97-AF65-F5344CB8AC3E}">
        <p14:creationId xmlns:p14="http://schemas.microsoft.com/office/powerpoint/2010/main" val="209021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err="1" smtClean="0"/>
              <a:t>Libc</a:t>
            </a:r>
            <a:r>
              <a:rPr lang="en-US" dirty="0" smtClean="0"/>
              <a:t>++ / </a:t>
            </a:r>
            <a:r>
              <a:rPr lang="en-US" dirty="0" err="1" smtClean="0"/>
              <a:t>libc</a:t>
            </a:r>
            <a:r>
              <a:rPr lang="en-US" dirty="0" smtClean="0"/>
              <a:t>++</a:t>
            </a:r>
            <a:r>
              <a:rPr lang="en-US" dirty="0" err="1" smtClean="0"/>
              <a:t>abi</a:t>
            </a:r>
            <a:r>
              <a:rPr lang="en-US" dirty="0" smtClean="0"/>
              <a:t> (Apple’s C++ library set) on the other hand was:</a:t>
            </a:r>
          </a:p>
          <a:p>
            <a:endParaRPr lang="en-US" dirty="0"/>
          </a:p>
          <a:p>
            <a:pPr lvl="1">
              <a:lnSpc>
                <a:spcPts val="3540"/>
              </a:lnSpc>
            </a:pPr>
            <a:r>
              <a:rPr lang="en-US" dirty="0" smtClean="0"/>
              <a:t>Easy to compile (once we created the wrapper script)</a:t>
            </a:r>
          </a:p>
          <a:p>
            <a:pPr lvl="1">
              <a:lnSpc>
                <a:spcPts val="3540"/>
              </a:lnSpc>
            </a:pPr>
            <a:r>
              <a:rPr lang="en-US" dirty="0" smtClean="0"/>
              <a:t>Supports C++11 / C++14 and most of C++17</a:t>
            </a:r>
          </a:p>
          <a:p>
            <a:pPr lvl="1">
              <a:lnSpc>
                <a:spcPts val="3540"/>
              </a:lnSpc>
            </a:pPr>
            <a:r>
              <a:rPr lang="en-US" dirty="0" smtClean="0"/>
              <a:t>Can be compiled with and without threading support</a:t>
            </a:r>
          </a:p>
          <a:p>
            <a:pPr lvl="1">
              <a:lnSpc>
                <a:spcPts val="3540"/>
              </a:lnSpc>
            </a:pPr>
            <a:r>
              <a:rPr lang="en-US" dirty="0" smtClean="0"/>
              <a:t>Can be compiled with and without exception support</a:t>
            </a:r>
          </a:p>
          <a:p>
            <a:pPr lvl="1">
              <a:lnSpc>
                <a:spcPts val="3540"/>
              </a:lnSpc>
            </a:pPr>
            <a:r>
              <a:rPr lang="en-US" dirty="0" smtClean="0"/>
              <a:t>Works well with both GCC and Clang/LLVM</a:t>
            </a:r>
          </a:p>
          <a:p>
            <a:pPr lvl="1">
              <a:lnSpc>
                <a:spcPts val="3540"/>
              </a:lnSpc>
            </a:pPr>
            <a:r>
              <a:rPr lang="en-US" dirty="0" smtClean="0"/>
              <a:t>Supports the </a:t>
            </a:r>
            <a:r>
              <a:rPr lang="en-US" dirty="0" err="1" smtClean="0"/>
              <a:t>Newlib</a:t>
            </a:r>
            <a:r>
              <a:rPr lang="en-US" dirty="0" smtClean="0"/>
              <a:t> C library</a:t>
            </a:r>
          </a:p>
          <a:p>
            <a:pPr lvl="1"/>
            <a:endParaRPr lang="en-US" dirty="0" smtClean="0"/>
          </a:p>
          <a:p>
            <a:endParaRPr lang="en-US" dirty="0"/>
          </a:p>
        </p:txBody>
      </p:sp>
      <p:sp>
        <p:nvSpPr>
          <p:cNvPr id="2" name="Text Placeholder 1"/>
          <p:cNvSpPr>
            <a:spLocks noGrp="1"/>
          </p:cNvSpPr>
          <p:nvPr>
            <p:ph type="body" sz="quarter" idx="10"/>
          </p:nvPr>
        </p:nvSpPr>
        <p:spPr/>
        <p:txBody>
          <a:bodyPr/>
          <a:lstStyle/>
          <a:p>
            <a:r>
              <a:rPr lang="en-US" dirty="0" err="1" smtClean="0"/>
              <a:t>Libc</a:t>
            </a:r>
            <a:r>
              <a:rPr lang="en-US" dirty="0" smtClean="0"/>
              <a:t>++</a:t>
            </a:r>
            <a:endParaRPr lang="en-US" dirty="0"/>
          </a:p>
        </p:txBody>
      </p:sp>
      <p:sp>
        <p:nvSpPr>
          <p:cNvPr id="5" name="Text Placeholder 4"/>
          <p:cNvSpPr>
            <a:spLocks noGrp="1"/>
          </p:cNvSpPr>
          <p:nvPr>
            <p:ph type="body" sz="quarter" idx="12"/>
          </p:nvPr>
        </p:nvSpPr>
        <p:spPr/>
        <p:txBody>
          <a:bodyPr/>
          <a:lstStyle/>
          <a:p>
            <a:r>
              <a:rPr lang="en-US" dirty="0" smtClean="0"/>
              <a:t>Advantages</a:t>
            </a:r>
            <a:endParaRPr lang="en-US" dirty="0"/>
          </a:p>
        </p:txBody>
      </p:sp>
    </p:spTree>
    <p:extLst>
      <p:ext uri="{BB962C8B-B14F-4D97-AF65-F5344CB8AC3E}">
        <p14:creationId xmlns:p14="http://schemas.microsoft.com/office/powerpoint/2010/main" val="108741540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smtClean="0"/>
              <a:t>Sadly </a:t>
            </a:r>
            <a:r>
              <a:rPr lang="en-US" dirty="0" err="1" smtClean="0"/>
              <a:t>libc</a:t>
            </a:r>
            <a:r>
              <a:rPr lang="en-US" dirty="0" smtClean="0"/>
              <a:t>++ / </a:t>
            </a:r>
            <a:r>
              <a:rPr lang="en-US" dirty="0" err="1" smtClean="0"/>
              <a:t>libc</a:t>
            </a:r>
            <a:r>
              <a:rPr lang="en-US" dirty="0" smtClean="0"/>
              <a:t>++</a:t>
            </a:r>
            <a:r>
              <a:rPr lang="en-US" dirty="0" err="1" smtClean="0"/>
              <a:t>abi</a:t>
            </a:r>
            <a:r>
              <a:rPr lang="en-US" dirty="0" smtClean="0"/>
              <a:t> are not perfect:</a:t>
            </a:r>
          </a:p>
          <a:p>
            <a:endParaRPr lang="en-US" sz="1600" dirty="0"/>
          </a:p>
          <a:p>
            <a:pPr lvl="1">
              <a:lnSpc>
                <a:spcPts val="3240"/>
              </a:lnSpc>
            </a:pPr>
            <a:r>
              <a:rPr lang="en-US" dirty="0" smtClean="0"/>
              <a:t>Some functions make heavy use of the stack. This is fine for sane operating systems like Windows and OSX, but Linux only has an 8k stack by default which causes issues. </a:t>
            </a:r>
          </a:p>
          <a:p>
            <a:pPr lvl="1">
              <a:lnSpc>
                <a:spcPts val="3240"/>
              </a:lnSpc>
            </a:pPr>
            <a:r>
              <a:rPr lang="en-US" dirty="0" smtClean="0"/>
              <a:t>Some functions (like the </a:t>
            </a:r>
            <a:r>
              <a:rPr lang="en-US" dirty="0" err="1" smtClean="0"/>
              <a:t>unordered_map</a:t>
            </a:r>
            <a:r>
              <a:rPr lang="en-US" dirty="0" smtClean="0"/>
              <a:t> hash function) use floating point arithmetic which is not supported in the kernel</a:t>
            </a:r>
          </a:p>
          <a:p>
            <a:pPr lvl="1">
              <a:lnSpc>
                <a:spcPts val="3240"/>
              </a:lnSpc>
            </a:pPr>
            <a:r>
              <a:rPr lang="en-US" dirty="0" smtClean="0"/>
              <a:t>Some functions use divide / </a:t>
            </a:r>
            <a:r>
              <a:rPr lang="en-US" dirty="0"/>
              <a:t>m</a:t>
            </a:r>
            <a:r>
              <a:rPr lang="en-US" dirty="0" smtClean="0"/>
              <a:t>odulo which is also not supported in the kernel</a:t>
            </a:r>
          </a:p>
          <a:p>
            <a:pPr lvl="1"/>
            <a:endParaRPr lang="en-US" sz="1600" dirty="0"/>
          </a:p>
          <a:p>
            <a:r>
              <a:rPr lang="en-US" dirty="0" smtClean="0"/>
              <a:t>For these reasons, future versions of Bareflank will patch </a:t>
            </a:r>
            <a:r>
              <a:rPr lang="en-US" dirty="0" err="1" smtClean="0"/>
              <a:t>Libc</a:t>
            </a:r>
            <a:r>
              <a:rPr lang="en-US" dirty="0" smtClean="0"/>
              <a:t>++ to cleanup needed functionality</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9800" y="3352800"/>
            <a:ext cx="762000" cy="508397"/>
          </a:xfrm>
          <a:prstGeom prst="rect">
            <a:avLst/>
          </a:prstGeom>
        </p:spPr>
      </p:pic>
      <p:sp>
        <p:nvSpPr>
          <p:cNvPr id="2" name="Text Placeholder 1"/>
          <p:cNvSpPr>
            <a:spLocks noGrp="1"/>
          </p:cNvSpPr>
          <p:nvPr>
            <p:ph type="body" sz="quarter" idx="10"/>
          </p:nvPr>
        </p:nvSpPr>
        <p:spPr/>
        <p:txBody>
          <a:bodyPr/>
          <a:lstStyle/>
          <a:p>
            <a:r>
              <a:rPr lang="en-US" dirty="0" err="1" smtClean="0"/>
              <a:t>Libc</a:t>
            </a:r>
            <a:r>
              <a:rPr lang="en-US" dirty="0" smtClean="0"/>
              <a:t>++</a:t>
            </a:r>
            <a:endParaRPr lang="en-US" dirty="0"/>
          </a:p>
        </p:txBody>
      </p:sp>
      <p:sp>
        <p:nvSpPr>
          <p:cNvPr id="5" name="Text Placeholder 4"/>
          <p:cNvSpPr>
            <a:spLocks noGrp="1"/>
          </p:cNvSpPr>
          <p:nvPr>
            <p:ph type="body" sz="quarter" idx="12"/>
          </p:nvPr>
        </p:nvSpPr>
        <p:spPr/>
        <p:txBody>
          <a:bodyPr/>
          <a:lstStyle/>
          <a:p>
            <a:r>
              <a:rPr lang="en-US" dirty="0" smtClean="0"/>
              <a:t>Disadvantages</a:t>
            </a:r>
            <a:endParaRPr lang="en-US" dirty="0"/>
          </a:p>
        </p:txBody>
      </p:sp>
    </p:spTree>
    <p:extLst>
      <p:ext uri="{BB962C8B-B14F-4D97-AF65-F5344CB8AC3E}">
        <p14:creationId xmlns:p14="http://schemas.microsoft.com/office/powerpoint/2010/main" val="185854957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a:t>Bareflank loads a library called </a:t>
            </a:r>
            <a:r>
              <a:rPr lang="en-US" dirty="0" err="1"/>
              <a:t>libc</a:t>
            </a:r>
            <a:r>
              <a:rPr lang="en-US" dirty="0"/>
              <a:t>++.so to get it’s C++ functionality. </a:t>
            </a:r>
          </a:p>
          <a:p>
            <a:endParaRPr lang="en-US" sz="1800" dirty="0"/>
          </a:p>
          <a:p>
            <a:r>
              <a:rPr lang="en-US" dirty="0"/>
              <a:t>This </a:t>
            </a:r>
            <a:r>
              <a:rPr lang="en-US" dirty="0" smtClean="0"/>
              <a:t>library </a:t>
            </a:r>
            <a:r>
              <a:rPr lang="en-US" dirty="0"/>
              <a:t>actually consists of </a:t>
            </a:r>
            <a:r>
              <a:rPr lang="en-US" dirty="0" err="1"/>
              <a:t>libc</a:t>
            </a:r>
            <a:r>
              <a:rPr lang="en-US" dirty="0"/>
              <a:t>++, </a:t>
            </a:r>
            <a:r>
              <a:rPr lang="en-US" dirty="0" err="1"/>
              <a:t>libc</a:t>
            </a:r>
            <a:r>
              <a:rPr lang="en-US" dirty="0"/>
              <a:t>++</a:t>
            </a:r>
            <a:r>
              <a:rPr lang="en-US" dirty="0" err="1"/>
              <a:t>abi</a:t>
            </a:r>
            <a:r>
              <a:rPr lang="en-US" dirty="0"/>
              <a:t>, </a:t>
            </a:r>
            <a:r>
              <a:rPr lang="en-US" dirty="0" err="1"/>
              <a:t>newlib</a:t>
            </a:r>
            <a:r>
              <a:rPr lang="en-US" dirty="0"/>
              <a:t> and </a:t>
            </a:r>
            <a:r>
              <a:rPr lang="en-US" dirty="0" err="1" smtClean="0"/>
              <a:t>libbfc</a:t>
            </a:r>
            <a:r>
              <a:rPr lang="en-US" dirty="0" smtClean="0"/>
              <a:t> all compiled into a single shared library.</a:t>
            </a:r>
            <a:endParaRPr lang="en-US" dirty="0"/>
          </a:p>
        </p:txBody>
      </p:sp>
      <p:sp>
        <p:nvSpPr>
          <p:cNvPr id="2" name="Text Placeholder 1"/>
          <p:cNvSpPr>
            <a:spLocks noGrp="1"/>
          </p:cNvSpPr>
          <p:nvPr>
            <p:ph type="body" sz="quarter" idx="10"/>
          </p:nvPr>
        </p:nvSpPr>
        <p:spPr/>
        <p:txBody>
          <a:bodyPr/>
          <a:lstStyle/>
          <a:p>
            <a:r>
              <a:rPr lang="en-US" dirty="0" err="1" smtClean="0"/>
              <a:t>Libc</a:t>
            </a:r>
            <a:r>
              <a:rPr lang="en-US" dirty="0" smtClean="0"/>
              <a:t>++</a:t>
            </a:r>
            <a:endParaRPr lang="en-US" dirty="0"/>
          </a:p>
        </p:txBody>
      </p:sp>
      <p:sp>
        <p:nvSpPr>
          <p:cNvPr id="5" name="Text Placeholder 4"/>
          <p:cNvSpPr>
            <a:spLocks noGrp="1"/>
          </p:cNvSpPr>
          <p:nvPr>
            <p:ph type="body" sz="quarter" idx="12"/>
          </p:nvPr>
        </p:nvSpPr>
        <p:spPr/>
        <p:txBody>
          <a:bodyPr/>
          <a:lstStyle/>
          <a:p>
            <a:r>
              <a:rPr lang="en-US" dirty="0" smtClean="0"/>
              <a:t>Current Structure</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6797" y="4267200"/>
            <a:ext cx="7484806" cy="2667000"/>
          </a:xfrm>
          <a:prstGeom prst="rect">
            <a:avLst/>
          </a:prstGeom>
        </p:spPr>
      </p:pic>
    </p:spTree>
    <p:extLst>
      <p:ext uri="{BB962C8B-B14F-4D97-AF65-F5344CB8AC3E}">
        <p14:creationId xmlns:p14="http://schemas.microsoft.com/office/powerpoint/2010/main" val="1461652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smtClean="0"/>
              <a:t>The problem with this approach is some symbols are missing from </a:t>
            </a:r>
            <a:r>
              <a:rPr lang="en-US" dirty="0" err="1" smtClean="0"/>
              <a:t>libc</a:t>
            </a:r>
            <a:r>
              <a:rPr lang="en-US" dirty="0" smtClean="0"/>
              <a:t>++</a:t>
            </a:r>
            <a:r>
              <a:rPr lang="en-US" dirty="0" err="1" smtClean="0"/>
              <a:t>abi</a:t>
            </a:r>
            <a:r>
              <a:rPr lang="en-US" dirty="0" smtClean="0"/>
              <a:t> as it is statically linked. </a:t>
            </a:r>
          </a:p>
          <a:p>
            <a:endParaRPr lang="en-US" sz="1800" dirty="0"/>
          </a:p>
          <a:p>
            <a:r>
              <a:rPr lang="en-US" dirty="0" smtClean="0"/>
              <a:t>To solve this, future versions of Bareflank will provide it’s own </a:t>
            </a:r>
            <a:r>
              <a:rPr lang="en-US" dirty="0" err="1" smtClean="0"/>
              <a:t>libc</a:t>
            </a:r>
            <a:r>
              <a:rPr lang="en-US" dirty="0" smtClean="0"/>
              <a:t> which will enable </a:t>
            </a:r>
            <a:r>
              <a:rPr lang="en-US" dirty="0" err="1" smtClean="0"/>
              <a:t>libc</a:t>
            </a:r>
            <a:r>
              <a:rPr lang="en-US" dirty="0" smtClean="0"/>
              <a:t>, </a:t>
            </a:r>
            <a:r>
              <a:rPr lang="en-US" dirty="0" err="1" smtClean="0"/>
              <a:t>libc</a:t>
            </a:r>
            <a:r>
              <a:rPr lang="en-US" dirty="0" smtClean="0"/>
              <a:t>++ and </a:t>
            </a:r>
            <a:r>
              <a:rPr lang="en-US" dirty="0" err="1" smtClean="0"/>
              <a:t>libc</a:t>
            </a:r>
            <a:r>
              <a:rPr lang="en-US" dirty="0" smtClean="0"/>
              <a:t>++</a:t>
            </a:r>
            <a:r>
              <a:rPr lang="en-US" dirty="0" err="1" smtClean="0"/>
              <a:t>abi</a:t>
            </a:r>
            <a:r>
              <a:rPr lang="en-US" dirty="0" smtClean="0"/>
              <a:t> to all be loaded as individual shared libraries</a:t>
            </a:r>
            <a:endParaRPr lang="en-US" dirty="0"/>
          </a:p>
        </p:txBody>
      </p:sp>
      <p:sp>
        <p:nvSpPr>
          <p:cNvPr id="2" name="Text Placeholder 1"/>
          <p:cNvSpPr>
            <a:spLocks noGrp="1"/>
          </p:cNvSpPr>
          <p:nvPr>
            <p:ph type="body" sz="quarter" idx="10"/>
          </p:nvPr>
        </p:nvSpPr>
        <p:spPr/>
        <p:txBody>
          <a:bodyPr/>
          <a:lstStyle/>
          <a:p>
            <a:r>
              <a:rPr lang="en-US" dirty="0" err="1" smtClean="0"/>
              <a:t>Libc</a:t>
            </a:r>
            <a:r>
              <a:rPr lang="en-US" dirty="0" smtClean="0"/>
              <a:t>++</a:t>
            </a:r>
            <a:endParaRPr lang="en-US" dirty="0"/>
          </a:p>
        </p:txBody>
      </p:sp>
      <p:sp>
        <p:nvSpPr>
          <p:cNvPr id="5" name="Text Placeholder 4"/>
          <p:cNvSpPr>
            <a:spLocks noGrp="1"/>
          </p:cNvSpPr>
          <p:nvPr>
            <p:ph type="body" sz="quarter" idx="12"/>
          </p:nvPr>
        </p:nvSpPr>
        <p:spPr/>
        <p:txBody>
          <a:bodyPr/>
          <a:lstStyle/>
          <a:p>
            <a:r>
              <a:rPr lang="en-US" dirty="0" smtClean="0"/>
              <a:t>Future Structure</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560" y="5236464"/>
            <a:ext cx="7955280" cy="1316736"/>
          </a:xfrm>
          <a:prstGeom prst="rect">
            <a:avLst/>
          </a:prstGeom>
        </p:spPr>
      </p:pic>
    </p:spTree>
    <p:extLst>
      <p:ext uri="{BB962C8B-B14F-4D97-AF65-F5344CB8AC3E}">
        <p14:creationId xmlns:p14="http://schemas.microsoft.com/office/powerpoint/2010/main" val="15208283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Bareflank comes with a custom ELF loader to load the VMM into the running kernel</a:t>
            </a:r>
            <a:endParaRPr lang="en-US" dirty="0"/>
          </a:p>
        </p:txBody>
      </p:sp>
      <p:sp>
        <p:nvSpPr>
          <p:cNvPr id="8" name="Text Placeholder 7"/>
          <p:cNvSpPr>
            <a:spLocks noGrp="1"/>
          </p:cNvSpPr>
          <p:nvPr>
            <p:ph type="body" sz="quarter" idx="12"/>
          </p:nvPr>
        </p:nvSpPr>
        <p:spPr/>
        <p:txBody>
          <a:bodyPr/>
          <a:lstStyle/>
          <a:p>
            <a:r>
              <a:rPr lang="en-US" dirty="0" smtClean="0"/>
              <a:t>Overview</a:t>
            </a:r>
            <a:endParaRPr lang="en-US" dirty="0"/>
          </a:p>
        </p:txBody>
      </p:sp>
      <p:sp>
        <p:nvSpPr>
          <p:cNvPr id="2" name="Text Placeholder 1"/>
          <p:cNvSpPr>
            <a:spLocks noGrp="1"/>
          </p:cNvSpPr>
          <p:nvPr>
            <p:ph type="body" sz="quarter" idx="10"/>
          </p:nvPr>
        </p:nvSpPr>
        <p:spPr/>
        <p:txBody>
          <a:bodyPr/>
          <a:lstStyle/>
          <a:p>
            <a:r>
              <a:rPr lang="en-US" dirty="0" smtClean="0"/>
              <a:t>ELF Loader</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0831" y="2819400"/>
            <a:ext cx="5396738" cy="4204109"/>
          </a:xfrm>
          <a:prstGeom prst="rect">
            <a:avLst/>
          </a:prstGeom>
        </p:spPr>
      </p:pic>
    </p:spTree>
    <p:extLst>
      <p:ext uri="{BB962C8B-B14F-4D97-AF65-F5344CB8AC3E}">
        <p14:creationId xmlns:p14="http://schemas.microsoft.com/office/powerpoint/2010/main" val="120807380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335280" y="1813560"/>
            <a:ext cx="5836920" cy="5181600"/>
          </a:xfrm>
        </p:spPr>
        <p:txBody>
          <a:bodyPr/>
          <a:lstStyle/>
          <a:p>
            <a:r>
              <a:rPr lang="en-US" dirty="0" smtClean="0"/>
              <a:t>In an ELF file, all of the sections are grouped into “segments” (also called program headers)</a:t>
            </a:r>
          </a:p>
          <a:p>
            <a:endParaRPr lang="en-US" sz="1400" dirty="0" smtClean="0"/>
          </a:p>
          <a:p>
            <a:r>
              <a:rPr lang="en-US" dirty="0" smtClean="0"/>
              <a:t>Each segment provides the ELF loader with instructions as to where to load the segment as well as what type of memory to load the segment into</a:t>
            </a:r>
          </a:p>
          <a:p>
            <a:endParaRPr lang="en-US" sz="1400" dirty="0" smtClean="0"/>
          </a:p>
          <a:p>
            <a:r>
              <a:rPr lang="en-US" dirty="0" smtClean="0"/>
              <a:t>For Bareflank, all of the modules have a ”R/W” and a “R/E” segment</a:t>
            </a:r>
            <a:endParaRPr lang="en-US" dirty="0"/>
          </a:p>
        </p:txBody>
      </p:sp>
      <p:sp>
        <p:nvSpPr>
          <p:cNvPr id="3" name="Text Placeholder 2"/>
          <p:cNvSpPr>
            <a:spLocks noGrp="1"/>
          </p:cNvSpPr>
          <p:nvPr>
            <p:ph type="body" sz="quarter" idx="12"/>
          </p:nvPr>
        </p:nvSpPr>
        <p:spPr/>
        <p:txBody>
          <a:bodyPr/>
          <a:lstStyle/>
          <a:p>
            <a:r>
              <a:rPr lang="en-US" dirty="0" smtClean="0"/>
              <a:t>Loading</a:t>
            </a:r>
            <a:endParaRPr lang="en-US" dirty="0"/>
          </a:p>
        </p:txBody>
      </p:sp>
      <p:sp>
        <p:nvSpPr>
          <p:cNvPr id="2" name="Text Placeholder 1"/>
          <p:cNvSpPr>
            <a:spLocks noGrp="1"/>
          </p:cNvSpPr>
          <p:nvPr>
            <p:ph type="body" sz="quarter" idx="10"/>
          </p:nvPr>
        </p:nvSpPr>
        <p:spPr/>
        <p:txBody>
          <a:bodyPr/>
          <a:lstStyle/>
          <a:p>
            <a:r>
              <a:rPr lang="en-US" dirty="0" smtClean="0"/>
              <a:t>ELF Loader</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4600" y="1738884"/>
            <a:ext cx="3282956" cy="5330951"/>
          </a:xfrm>
          <a:prstGeom prst="rect">
            <a:avLst/>
          </a:prstGeom>
        </p:spPr>
      </p:pic>
    </p:spTree>
    <p:extLst>
      <p:ext uri="{BB962C8B-B14F-4D97-AF65-F5344CB8AC3E}">
        <p14:creationId xmlns:p14="http://schemas.microsoft.com/office/powerpoint/2010/main" val="32159610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Motivation</a:t>
            </a:r>
          </a:p>
          <a:p>
            <a:r>
              <a:rPr lang="en-US" dirty="0" smtClean="0"/>
              <a:t>Why C++</a:t>
            </a:r>
            <a:endParaRPr lang="en-US" dirty="0" smtClean="0"/>
          </a:p>
          <a:p>
            <a:r>
              <a:rPr lang="en-US" dirty="0" smtClean="0"/>
              <a:t>Cross Compiler / Build System</a:t>
            </a:r>
            <a:endParaRPr lang="en-US" dirty="0" smtClean="0"/>
          </a:p>
          <a:p>
            <a:r>
              <a:rPr lang="en-US" dirty="0" smtClean="0"/>
              <a:t>Wrapper Script</a:t>
            </a:r>
            <a:endParaRPr lang="en-US" dirty="0" smtClean="0"/>
          </a:p>
          <a:p>
            <a:r>
              <a:rPr lang="en-US" dirty="0" err="1" smtClean="0"/>
              <a:t>Libc</a:t>
            </a:r>
            <a:r>
              <a:rPr lang="en-US" dirty="0" smtClean="0"/>
              <a:t>++</a:t>
            </a:r>
            <a:endParaRPr lang="en-US" dirty="0" smtClean="0"/>
          </a:p>
          <a:p>
            <a:r>
              <a:rPr lang="en-US" dirty="0" smtClean="0"/>
              <a:t>ELF Loader</a:t>
            </a:r>
            <a:endParaRPr lang="en-US" dirty="0" smtClean="0"/>
          </a:p>
          <a:p>
            <a:r>
              <a:rPr lang="en-US" dirty="0" smtClean="0"/>
              <a:t>C Runtime Library</a:t>
            </a:r>
            <a:endParaRPr lang="en-US" dirty="0" smtClean="0"/>
          </a:p>
          <a:p>
            <a:r>
              <a:rPr lang="en-US" dirty="0" smtClean="0"/>
              <a:t>Unwind Library</a:t>
            </a:r>
          </a:p>
          <a:p>
            <a:r>
              <a:rPr lang="en-US" dirty="0" smtClean="0"/>
              <a:t>Commit / Rollback</a:t>
            </a:r>
            <a:endParaRPr lang="en-US" dirty="0" smtClean="0"/>
          </a:p>
          <a:p>
            <a:r>
              <a:rPr lang="en-US" dirty="0" smtClean="0"/>
              <a:t>Questions</a:t>
            </a:r>
          </a:p>
        </p:txBody>
      </p:sp>
      <p:sp>
        <p:nvSpPr>
          <p:cNvPr id="3" name="Text Placeholder 2"/>
          <p:cNvSpPr>
            <a:spLocks noGrp="1"/>
          </p:cNvSpPr>
          <p:nvPr>
            <p:ph type="body" sz="quarter" idx="10"/>
          </p:nvPr>
        </p:nvSpPr>
        <p:spPr/>
        <p:txBody>
          <a:bodyPr/>
          <a:lstStyle/>
          <a:p>
            <a:r>
              <a:rPr lang="en-US" dirty="0" smtClean="0"/>
              <a:t>Outline</a:t>
            </a:r>
            <a:endParaRPr lang="en-US" dirty="0"/>
          </a:p>
        </p:txBody>
      </p:sp>
      <p:sp>
        <p:nvSpPr>
          <p:cNvPr id="4" name="Text Placeholder 3"/>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180136687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ELF Loader</a:t>
            </a:r>
            <a:endParaRPr lang="en-US" dirty="0"/>
          </a:p>
        </p:txBody>
      </p:sp>
      <p:sp>
        <p:nvSpPr>
          <p:cNvPr id="5" name="Text Placeholder 4"/>
          <p:cNvSpPr>
            <a:spLocks noGrp="1"/>
          </p:cNvSpPr>
          <p:nvPr>
            <p:ph type="body" sz="quarter" idx="12"/>
          </p:nvPr>
        </p:nvSpPr>
        <p:spPr/>
        <p:txBody>
          <a:bodyPr/>
          <a:lstStyle/>
          <a:p>
            <a:r>
              <a:rPr lang="en-US" dirty="0" smtClean="0"/>
              <a:t>Loading (continued)</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52600"/>
            <a:ext cx="10058400" cy="5899282"/>
          </a:xfrm>
          <a:prstGeom prst="rect">
            <a:avLst/>
          </a:prstGeom>
        </p:spPr>
      </p:pic>
      <p:sp>
        <p:nvSpPr>
          <p:cNvPr id="4" name="Rectangle 3"/>
          <p:cNvSpPr/>
          <p:nvPr/>
        </p:nvSpPr>
        <p:spPr>
          <a:xfrm>
            <a:off x="838200" y="4038600"/>
            <a:ext cx="8001000" cy="533400"/>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9746347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335280" y="1813560"/>
            <a:ext cx="5836920" cy="5181600"/>
          </a:xfrm>
        </p:spPr>
        <p:txBody>
          <a:bodyPr/>
          <a:lstStyle/>
          <a:p>
            <a:r>
              <a:rPr lang="en-US" dirty="0" smtClean="0"/>
              <a:t>Each ELF file is divided into a set of “sections”. </a:t>
            </a:r>
          </a:p>
          <a:p>
            <a:endParaRPr lang="en-US" sz="1400" dirty="0" smtClean="0"/>
          </a:p>
          <a:p>
            <a:r>
              <a:rPr lang="en-US" dirty="0" smtClean="0"/>
              <a:t>Each section provides different resources that are needed to execute the code in the ELF file</a:t>
            </a:r>
          </a:p>
          <a:p>
            <a:endParaRPr lang="en-US" sz="1400" dirty="0"/>
          </a:p>
          <a:p>
            <a:r>
              <a:rPr lang="en-US" dirty="0" smtClean="0"/>
              <a:t>Examples include:</a:t>
            </a:r>
          </a:p>
          <a:p>
            <a:pPr lvl="1"/>
            <a:r>
              <a:rPr lang="en-US" dirty="0" smtClean="0"/>
              <a:t>.text</a:t>
            </a:r>
          </a:p>
          <a:p>
            <a:pPr lvl="1"/>
            <a:r>
              <a:rPr lang="en-US" dirty="0" smtClean="0"/>
              <a:t>.data</a:t>
            </a:r>
          </a:p>
          <a:p>
            <a:pPr lvl="1"/>
            <a:r>
              <a:rPr lang="en-US" dirty="0" smtClean="0"/>
              <a:t>.dynamic</a:t>
            </a:r>
          </a:p>
          <a:p>
            <a:pPr lvl="1"/>
            <a:r>
              <a:rPr lang="en-US" dirty="0" smtClean="0"/>
              <a:t>.</a:t>
            </a:r>
            <a:r>
              <a:rPr lang="en-US" dirty="0" err="1" smtClean="0"/>
              <a:t>ctors</a:t>
            </a:r>
            <a:r>
              <a:rPr lang="en-US" dirty="0" smtClean="0"/>
              <a:t>/.</a:t>
            </a:r>
            <a:r>
              <a:rPr lang="en-US" dirty="0" err="1" smtClean="0"/>
              <a:t>dtors</a:t>
            </a:r>
            <a:endParaRPr lang="en-US" dirty="0" smtClean="0"/>
          </a:p>
          <a:p>
            <a:pPr lvl="1"/>
            <a:r>
              <a:rPr lang="en-US" dirty="0" smtClean="0"/>
              <a:t>.</a:t>
            </a:r>
            <a:r>
              <a:rPr lang="en-US" dirty="0" err="1" smtClean="0"/>
              <a:t>eh_frame</a:t>
            </a:r>
            <a:endParaRPr lang="en-US" dirty="0"/>
          </a:p>
        </p:txBody>
      </p:sp>
      <p:sp>
        <p:nvSpPr>
          <p:cNvPr id="3" name="Text Placeholder 2"/>
          <p:cNvSpPr>
            <a:spLocks noGrp="1"/>
          </p:cNvSpPr>
          <p:nvPr>
            <p:ph type="body" sz="quarter" idx="12"/>
          </p:nvPr>
        </p:nvSpPr>
        <p:spPr/>
        <p:txBody>
          <a:bodyPr/>
          <a:lstStyle/>
          <a:p>
            <a:r>
              <a:rPr lang="en-US" dirty="0" smtClean="0"/>
              <a:t>Linking</a:t>
            </a:r>
            <a:endParaRPr lang="en-US" dirty="0"/>
          </a:p>
        </p:txBody>
      </p:sp>
      <p:sp>
        <p:nvSpPr>
          <p:cNvPr id="2" name="Text Placeholder 1"/>
          <p:cNvSpPr>
            <a:spLocks noGrp="1"/>
          </p:cNvSpPr>
          <p:nvPr>
            <p:ph type="body" sz="quarter" idx="10"/>
          </p:nvPr>
        </p:nvSpPr>
        <p:spPr/>
        <p:txBody>
          <a:bodyPr/>
          <a:lstStyle/>
          <a:p>
            <a:r>
              <a:rPr lang="en-US" dirty="0" smtClean="0"/>
              <a:t>ELF Loader</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4600" y="1738884"/>
            <a:ext cx="3282956" cy="5330952"/>
          </a:xfrm>
          <a:prstGeom prst="rect">
            <a:avLst/>
          </a:prstGeom>
        </p:spPr>
      </p:pic>
    </p:spTree>
    <p:extLst>
      <p:ext uri="{BB962C8B-B14F-4D97-AF65-F5344CB8AC3E}">
        <p14:creationId xmlns:p14="http://schemas.microsoft.com/office/powerpoint/2010/main" val="10029600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ELF Loader</a:t>
            </a:r>
            <a:endParaRPr lang="en-US" dirty="0"/>
          </a:p>
        </p:txBody>
      </p:sp>
      <p:sp>
        <p:nvSpPr>
          <p:cNvPr id="5" name="Text Placeholder 4"/>
          <p:cNvSpPr>
            <a:spLocks noGrp="1"/>
          </p:cNvSpPr>
          <p:nvPr>
            <p:ph type="body" sz="quarter" idx="12"/>
          </p:nvPr>
        </p:nvSpPr>
        <p:spPr/>
        <p:txBody>
          <a:bodyPr/>
          <a:lstStyle/>
          <a:p>
            <a:r>
              <a:rPr lang="en-US" dirty="0" smtClean="0"/>
              <a:t>Linking (continued)</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4103" y="1554480"/>
            <a:ext cx="7350195" cy="6217920"/>
          </a:xfrm>
          <a:prstGeom prst="rect">
            <a:avLst/>
          </a:prstGeom>
        </p:spPr>
      </p:pic>
    </p:spTree>
    <p:extLst>
      <p:ext uri="{BB962C8B-B14F-4D97-AF65-F5344CB8AC3E}">
        <p14:creationId xmlns:p14="http://schemas.microsoft.com/office/powerpoint/2010/main" val="64754269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smtClean="0"/>
              <a:t>To handle global constructor / destructors, each ELF file (that needs it) has a .</a:t>
            </a:r>
            <a:r>
              <a:rPr lang="en-US" dirty="0" err="1" smtClean="0"/>
              <a:t>ctor</a:t>
            </a:r>
            <a:r>
              <a:rPr lang="en-US" dirty="0"/>
              <a:t> </a:t>
            </a:r>
            <a:r>
              <a:rPr lang="en-US" dirty="0" smtClean="0"/>
              <a:t>/ .</a:t>
            </a:r>
            <a:r>
              <a:rPr lang="en-US" dirty="0" err="1" smtClean="0"/>
              <a:t>dtor</a:t>
            </a:r>
            <a:r>
              <a:rPr lang="en-US" dirty="0" smtClean="0"/>
              <a:t> section, or in the case of Clang / LLVM, a .</a:t>
            </a:r>
            <a:r>
              <a:rPr lang="en-US" dirty="0" err="1" smtClean="0"/>
              <a:t>init_array</a:t>
            </a:r>
            <a:r>
              <a:rPr lang="en-US" dirty="0" smtClean="0"/>
              <a:t> / .</a:t>
            </a:r>
            <a:r>
              <a:rPr lang="en-US" dirty="0" err="1" smtClean="0"/>
              <a:t>fini_array</a:t>
            </a:r>
            <a:endParaRPr lang="en-US" dirty="0" smtClean="0"/>
          </a:p>
          <a:p>
            <a:endParaRPr lang="en-US" dirty="0"/>
          </a:p>
          <a:p>
            <a:r>
              <a:rPr lang="en-US" dirty="0" smtClean="0"/>
              <a:t>These sections contain a table of void (*</a:t>
            </a:r>
            <a:r>
              <a:rPr lang="en-US" dirty="0" err="1" smtClean="0"/>
              <a:t>func</a:t>
            </a:r>
            <a:r>
              <a:rPr lang="en-US" dirty="0" smtClean="0"/>
              <a:t>)(void) functions. In most cases, only one function is present in each:</a:t>
            </a:r>
          </a:p>
        </p:txBody>
      </p:sp>
      <p:sp>
        <p:nvSpPr>
          <p:cNvPr id="2" name="Text Placeholder 1"/>
          <p:cNvSpPr>
            <a:spLocks noGrp="1"/>
          </p:cNvSpPr>
          <p:nvPr>
            <p:ph type="body" sz="quarter" idx="10"/>
          </p:nvPr>
        </p:nvSpPr>
        <p:spPr/>
        <p:txBody>
          <a:bodyPr/>
          <a:lstStyle/>
          <a:p>
            <a:r>
              <a:rPr lang="en-US" dirty="0" smtClean="0"/>
              <a:t>ELF Loader</a:t>
            </a:r>
            <a:endParaRPr lang="en-US" dirty="0"/>
          </a:p>
        </p:txBody>
      </p:sp>
      <p:sp>
        <p:nvSpPr>
          <p:cNvPr id="5" name="Text Placeholder 4"/>
          <p:cNvSpPr>
            <a:spLocks noGrp="1"/>
          </p:cNvSpPr>
          <p:nvPr>
            <p:ph type="body" sz="quarter" idx="12"/>
          </p:nvPr>
        </p:nvSpPr>
        <p:spPr/>
        <p:txBody>
          <a:bodyPr/>
          <a:lstStyle/>
          <a:p>
            <a:r>
              <a:rPr lang="en-US" dirty="0" smtClean="0"/>
              <a:t>Constructors / Destructors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53000"/>
            <a:ext cx="10058400" cy="2520718"/>
          </a:xfrm>
          <a:prstGeom prst="rect">
            <a:avLst/>
          </a:prstGeom>
        </p:spPr>
      </p:pic>
    </p:spTree>
    <p:extLst>
      <p:ext uri="{BB962C8B-B14F-4D97-AF65-F5344CB8AC3E}">
        <p14:creationId xmlns:p14="http://schemas.microsoft.com/office/powerpoint/2010/main" val="78357844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335280" y="1813560"/>
            <a:ext cx="6141720" cy="5181600"/>
          </a:xfrm>
        </p:spPr>
        <p:txBody>
          <a:bodyPr/>
          <a:lstStyle/>
          <a:p>
            <a:r>
              <a:rPr lang="en-US" dirty="0" smtClean="0"/>
              <a:t>These _</a:t>
            </a:r>
            <a:r>
              <a:rPr lang="en-US" dirty="0" err="1" smtClean="0"/>
              <a:t>GLOBAL__sub</a:t>
            </a:r>
            <a:r>
              <a:rPr lang="en-US" dirty="0" smtClean="0"/>
              <a:t> functions handle more than just </a:t>
            </a:r>
            <a:r>
              <a:rPr lang="en-US" dirty="0" err="1" smtClean="0"/>
              <a:t>ctor</a:t>
            </a:r>
            <a:r>
              <a:rPr lang="en-US" dirty="0" smtClean="0"/>
              <a:t> / </a:t>
            </a:r>
            <a:r>
              <a:rPr lang="en-US" dirty="0" err="1" smtClean="0"/>
              <a:t>dtor</a:t>
            </a:r>
            <a:r>
              <a:rPr lang="en-US" dirty="0" smtClean="0"/>
              <a:t> logic, but also include some relocations. </a:t>
            </a:r>
          </a:p>
          <a:p>
            <a:endParaRPr lang="en-US" sz="1000" dirty="0"/>
          </a:p>
          <a:p>
            <a:r>
              <a:rPr lang="en-US" dirty="0" smtClean="0"/>
              <a:t>For example, this code will crash if the _GLOBAL__</a:t>
            </a:r>
            <a:r>
              <a:rPr lang="en-US" dirty="0" err="1" smtClean="0"/>
              <a:t>sub_I_xxx</a:t>
            </a:r>
            <a:r>
              <a:rPr lang="en-US" dirty="0" smtClean="0"/>
              <a:t> function is not executed.</a:t>
            </a:r>
          </a:p>
          <a:p>
            <a:endParaRPr lang="en-US" sz="1000" dirty="0"/>
          </a:p>
          <a:p>
            <a:r>
              <a:rPr lang="en-US" dirty="0" smtClean="0"/>
              <a:t>To support the execution of the </a:t>
            </a:r>
            <a:r>
              <a:rPr lang="en-US" dirty="0" err="1" smtClean="0"/>
              <a:t>ctors</a:t>
            </a:r>
            <a:r>
              <a:rPr lang="en-US" dirty="0" smtClean="0"/>
              <a:t>/</a:t>
            </a:r>
            <a:r>
              <a:rPr lang="en-US" dirty="0" err="1" smtClean="0"/>
              <a:t>dtors</a:t>
            </a:r>
            <a:r>
              <a:rPr lang="en-US" dirty="0" smtClean="0"/>
              <a:t> </a:t>
            </a:r>
            <a:r>
              <a:rPr lang="en-US" dirty="0" err="1" smtClean="0"/>
              <a:t>fucntions</a:t>
            </a:r>
            <a:r>
              <a:rPr lang="en-US" dirty="0" smtClean="0"/>
              <a:t>, Bareflank provides a custom C Runtime Library called </a:t>
            </a:r>
            <a:r>
              <a:rPr lang="en-US" dirty="0" err="1" smtClean="0"/>
              <a:t>bfcrt</a:t>
            </a:r>
            <a:endParaRPr lang="en-US" dirty="0"/>
          </a:p>
        </p:txBody>
      </p:sp>
      <p:sp>
        <p:nvSpPr>
          <p:cNvPr id="2" name="Text Placeholder 1"/>
          <p:cNvSpPr>
            <a:spLocks noGrp="1"/>
          </p:cNvSpPr>
          <p:nvPr>
            <p:ph type="body" sz="quarter" idx="10"/>
          </p:nvPr>
        </p:nvSpPr>
        <p:spPr/>
        <p:txBody>
          <a:bodyPr/>
          <a:lstStyle/>
          <a:p>
            <a:r>
              <a:rPr lang="en-US" dirty="0" smtClean="0"/>
              <a:t>ELF Loader</a:t>
            </a:r>
            <a:endParaRPr lang="en-US" dirty="0"/>
          </a:p>
        </p:txBody>
      </p:sp>
      <p:sp>
        <p:nvSpPr>
          <p:cNvPr id="5" name="Text Placeholder 4"/>
          <p:cNvSpPr>
            <a:spLocks noGrp="1"/>
          </p:cNvSpPr>
          <p:nvPr>
            <p:ph type="body" sz="quarter" idx="12"/>
          </p:nvPr>
        </p:nvSpPr>
        <p:spPr/>
        <p:txBody>
          <a:bodyPr/>
          <a:lstStyle/>
          <a:p>
            <a:r>
              <a:rPr lang="en-US" dirty="0" smtClean="0"/>
              <a:t>Crash</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0" y="1887689"/>
            <a:ext cx="2616200" cy="5033341"/>
          </a:xfrm>
          <a:prstGeom prst="rect">
            <a:avLst/>
          </a:prstGeom>
        </p:spPr>
      </p:pic>
    </p:spTree>
    <p:extLst>
      <p:ext uri="{BB962C8B-B14F-4D97-AF65-F5344CB8AC3E}">
        <p14:creationId xmlns:p14="http://schemas.microsoft.com/office/powerpoint/2010/main" val="57733644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smtClean="0"/>
              <a:t>The Bareflank C Runtime (</a:t>
            </a:r>
            <a:r>
              <a:rPr lang="en-US" dirty="0" err="1" smtClean="0"/>
              <a:t>bfcrt</a:t>
            </a:r>
            <a:r>
              <a:rPr lang="en-US" dirty="0" smtClean="0"/>
              <a:t>) provides two functions:</a:t>
            </a:r>
          </a:p>
          <a:p>
            <a:pPr lvl="1"/>
            <a:r>
              <a:rPr lang="en-US" dirty="0" err="1" smtClean="0"/>
              <a:t>local_init</a:t>
            </a:r>
            <a:endParaRPr lang="en-US" dirty="0" smtClean="0"/>
          </a:p>
          <a:p>
            <a:pPr lvl="1"/>
            <a:r>
              <a:rPr lang="en-US" dirty="0" err="1" smtClean="0"/>
              <a:t>local_fini</a:t>
            </a:r>
            <a:endParaRPr lang="en-US" dirty="0"/>
          </a:p>
          <a:p>
            <a:pPr lvl="1"/>
            <a:endParaRPr lang="en-US" dirty="0" smtClean="0"/>
          </a:p>
          <a:p>
            <a:r>
              <a:rPr lang="en-US" dirty="0" smtClean="0"/>
              <a:t>This library is compiled as a static library and the GCC/G++ wrapper links this library with every shared library that it compiles and links</a:t>
            </a:r>
          </a:p>
        </p:txBody>
      </p:sp>
      <p:sp>
        <p:nvSpPr>
          <p:cNvPr id="2" name="Text Placeholder 1"/>
          <p:cNvSpPr>
            <a:spLocks noGrp="1"/>
          </p:cNvSpPr>
          <p:nvPr>
            <p:ph type="body" sz="quarter" idx="10"/>
          </p:nvPr>
        </p:nvSpPr>
        <p:spPr/>
        <p:txBody>
          <a:bodyPr/>
          <a:lstStyle/>
          <a:p>
            <a:r>
              <a:rPr lang="en-US" dirty="0" smtClean="0"/>
              <a:t>C Runtime Library</a:t>
            </a:r>
            <a:endParaRPr lang="en-US" dirty="0"/>
          </a:p>
        </p:txBody>
      </p:sp>
      <p:sp>
        <p:nvSpPr>
          <p:cNvPr id="5" name="Text Placeholder 4"/>
          <p:cNvSpPr>
            <a:spLocks noGrp="1"/>
          </p:cNvSpPr>
          <p:nvPr>
            <p:ph type="body" sz="quarter" idx="12"/>
          </p:nvPr>
        </p:nvSpPr>
        <p:spPr/>
        <p:txBody>
          <a:bodyPr/>
          <a:lstStyle/>
          <a:p>
            <a:r>
              <a:rPr lang="en-US" dirty="0" err="1" smtClean="0"/>
              <a:t>Init</a:t>
            </a:r>
            <a:r>
              <a:rPr lang="en-US" dirty="0" smtClean="0"/>
              <a:t> / </a:t>
            </a:r>
            <a:r>
              <a:rPr lang="en-US" dirty="0" err="1" smtClean="0"/>
              <a:t>Fini</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5156200"/>
            <a:ext cx="9639300" cy="2616200"/>
          </a:xfrm>
          <a:prstGeom prst="rect">
            <a:avLst/>
          </a:prstGeom>
        </p:spPr>
      </p:pic>
    </p:spTree>
    <p:extLst>
      <p:ext uri="{BB962C8B-B14F-4D97-AF65-F5344CB8AC3E}">
        <p14:creationId xmlns:p14="http://schemas.microsoft.com/office/powerpoint/2010/main" val="120223402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smtClean="0"/>
              <a:t>Once each module is loaded and relocated using the ELF loader, each module’s </a:t>
            </a:r>
            <a:r>
              <a:rPr lang="en-US" dirty="0" err="1" smtClean="0"/>
              <a:t>local_init</a:t>
            </a:r>
            <a:r>
              <a:rPr lang="en-US" dirty="0" smtClean="0"/>
              <a:t> function is executed which runs the functions in the .</a:t>
            </a:r>
            <a:r>
              <a:rPr lang="en-US" dirty="0" err="1" smtClean="0"/>
              <a:t>ctor</a:t>
            </a:r>
            <a:r>
              <a:rPr lang="en-US" dirty="0" smtClean="0"/>
              <a:t> table </a:t>
            </a:r>
          </a:p>
        </p:txBody>
      </p:sp>
      <p:sp>
        <p:nvSpPr>
          <p:cNvPr id="2" name="Text Placeholder 1"/>
          <p:cNvSpPr>
            <a:spLocks noGrp="1"/>
          </p:cNvSpPr>
          <p:nvPr>
            <p:ph type="body" sz="quarter" idx="10"/>
          </p:nvPr>
        </p:nvSpPr>
        <p:spPr/>
        <p:txBody>
          <a:bodyPr/>
          <a:lstStyle/>
          <a:p>
            <a:r>
              <a:rPr lang="en-US" dirty="0" smtClean="0"/>
              <a:t>C Runtime Library</a:t>
            </a:r>
            <a:endParaRPr lang="en-US" dirty="0"/>
          </a:p>
        </p:txBody>
      </p:sp>
      <p:sp>
        <p:nvSpPr>
          <p:cNvPr id="5" name="Text Placeholder 4"/>
          <p:cNvSpPr>
            <a:spLocks noGrp="1"/>
          </p:cNvSpPr>
          <p:nvPr>
            <p:ph type="body" sz="quarter" idx="12"/>
          </p:nvPr>
        </p:nvSpPr>
        <p:spPr/>
        <p:txBody>
          <a:bodyPr/>
          <a:lstStyle/>
          <a:p>
            <a:r>
              <a:rPr lang="en-US" dirty="0" err="1" smtClean="0"/>
              <a:t>Init</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0100" y="3568700"/>
            <a:ext cx="5918200" cy="3365500"/>
          </a:xfrm>
          <a:prstGeom prst="rect">
            <a:avLst/>
          </a:prstGeom>
        </p:spPr>
      </p:pic>
    </p:spTree>
    <p:extLst>
      <p:ext uri="{BB962C8B-B14F-4D97-AF65-F5344CB8AC3E}">
        <p14:creationId xmlns:p14="http://schemas.microsoft.com/office/powerpoint/2010/main" val="88611626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smtClean="0"/>
              <a:t>The ELF loader must also deal with weak / strong symbols. </a:t>
            </a:r>
          </a:p>
          <a:p>
            <a:endParaRPr lang="en-US" dirty="0"/>
          </a:p>
          <a:p>
            <a:r>
              <a:rPr lang="en-US" dirty="0" smtClean="0"/>
              <a:t>Some libraries provide functions (symbols) while other libraries consume (i.e. use) functions from other libraries. </a:t>
            </a:r>
          </a:p>
          <a:p>
            <a:endParaRPr lang="en-US" dirty="0"/>
          </a:p>
          <a:p>
            <a:r>
              <a:rPr lang="en-US" dirty="0" smtClean="0"/>
              <a:t>The ELF loader must locate each function and provide every library that uses that function with it’s address (this is part of the relocation process)</a:t>
            </a:r>
          </a:p>
        </p:txBody>
      </p:sp>
      <p:sp>
        <p:nvSpPr>
          <p:cNvPr id="2" name="Text Placeholder 1"/>
          <p:cNvSpPr>
            <a:spLocks noGrp="1"/>
          </p:cNvSpPr>
          <p:nvPr>
            <p:ph type="body" sz="quarter" idx="10"/>
          </p:nvPr>
        </p:nvSpPr>
        <p:spPr/>
        <p:txBody>
          <a:bodyPr/>
          <a:lstStyle/>
          <a:p>
            <a:r>
              <a:rPr lang="en-US" dirty="0" smtClean="0"/>
              <a:t>ELF Loader</a:t>
            </a:r>
            <a:endParaRPr lang="en-US" dirty="0"/>
          </a:p>
        </p:txBody>
      </p:sp>
      <p:sp>
        <p:nvSpPr>
          <p:cNvPr id="5" name="Text Placeholder 4"/>
          <p:cNvSpPr>
            <a:spLocks noGrp="1"/>
          </p:cNvSpPr>
          <p:nvPr>
            <p:ph type="body" sz="quarter" idx="12"/>
          </p:nvPr>
        </p:nvSpPr>
        <p:spPr/>
        <p:txBody>
          <a:bodyPr/>
          <a:lstStyle/>
          <a:p>
            <a:r>
              <a:rPr lang="en-US" dirty="0" smtClean="0"/>
              <a:t>Weak / Strong</a:t>
            </a:r>
            <a:endParaRPr lang="en-US" dirty="0"/>
          </a:p>
        </p:txBody>
      </p:sp>
    </p:spTree>
    <p:extLst>
      <p:ext uri="{BB962C8B-B14F-4D97-AF65-F5344CB8AC3E}">
        <p14:creationId xmlns:p14="http://schemas.microsoft.com/office/powerpoint/2010/main" val="142878206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smtClean="0"/>
              <a:t>What if the same function is defined twice? </a:t>
            </a:r>
          </a:p>
          <a:p>
            <a:endParaRPr lang="en-US" sz="1000" dirty="0"/>
          </a:p>
          <a:p>
            <a:r>
              <a:rPr lang="en-US" dirty="0" smtClean="0"/>
              <a:t>In our case, we pick the first symbol we find. To help with this problem, ELF provides “weak” symbol support. </a:t>
            </a:r>
          </a:p>
          <a:p>
            <a:endParaRPr lang="en-US" sz="1000" dirty="0"/>
          </a:p>
          <a:p>
            <a:r>
              <a:rPr lang="en-US" dirty="0"/>
              <a:t>Using __attribute__((weak</a:t>
            </a:r>
            <a:r>
              <a:rPr lang="en-US" dirty="0" smtClean="0"/>
              <a:t>)), GCC will mark a function as weak, telling the ELF loader to pick the strong symbol over the weak symbol</a:t>
            </a:r>
          </a:p>
          <a:p>
            <a:endParaRPr lang="en-US" dirty="0"/>
          </a:p>
          <a:p>
            <a:endParaRPr lang="en-US" dirty="0" smtClean="0"/>
          </a:p>
        </p:txBody>
      </p:sp>
      <p:sp>
        <p:nvSpPr>
          <p:cNvPr id="2" name="Text Placeholder 1"/>
          <p:cNvSpPr>
            <a:spLocks noGrp="1"/>
          </p:cNvSpPr>
          <p:nvPr>
            <p:ph type="body" sz="quarter" idx="10"/>
          </p:nvPr>
        </p:nvSpPr>
        <p:spPr/>
        <p:txBody>
          <a:bodyPr/>
          <a:lstStyle/>
          <a:p>
            <a:r>
              <a:rPr lang="en-US" dirty="0" smtClean="0"/>
              <a:t>ELF Loader</a:t>
            </a:r>
            <a:endParaRPr lang="en-US" dirty="0"/>
          </a:p>
        </p:txBody>
      </p:sp>
      <p:sp>
        <p:nvSpPr>
          <p:cNvPr id="5" name="Text Placeholder 4"/>
          <p:cNvSpPr>
            <a:spLocks noGrp="1"/>
          </p:cNvSpPr>
          <p:nvPr>
            <p:ph type="body" sz="quarter" idx="12"/>
          </p:nvPr>
        </p:nvSpPr>
        <p:spPr/>
        <p:txBody>
          <a:bodyPr/>
          <a:lstStyle/>
          <a:p>
            <a:r>
              <a:rPr lang="en-US" dirty="0" smtClean="0"/>
              <a:t>Weak</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10200"/>
            <a:ext cx="10058400" cy="2165191"/>
          </a:xfrm>
          <a:prstGeom prst="rect">
            <a:avLst/>
          </a:prstGeom>
        </p:spPr>
      </p:pic>
    </p:spTree>
    <p:extLst>
      <p:ext uri="{BB962C8B-B14F-4D97-AF65-F5344CB8AC3E}">
        <p14:creationId xmlns:p14="http://schemas.microsoft.com/office/powerpoint/2010/main" val="175208991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smtClean="0"/>
              <a:t>What if every symbol is defined weak? Turns out the </a:t>
            </a:r>
            <a:r>
              <a:rPr lang="en-US" dirty="0"/>
              <a:t>Itanium C++ </a:t>
            </a:r>
            <a:r>
              <a:rPr lang="en-US" dirty="0" smtClean="0"/>
              <a:t>ABI states that if this happens, you </a:t>
            </a:r>
            <a:r>
              <a:rPr lang="en-US" i="1" dirty="0" smtClean="0"/>
              <a:t>must</a:t>
            </a:r>
            <a:r>
              <a:rPr lang="en-US" dirty="0" smtClean="0"/>
              <a:t> use the same symbol for references in all libraries. </a:t>
            </a:r>
          </a:p>
          <a:p>
            <a:endParaRPr lang="en-US" sz="1000" dirty="0"/>
          </a:p>
          <a:p>
            <a:r>
              <a:rPr lang="en-US" dirty="0" smtClean="0"/>
              <a:t>The reason for this is GCC marks all </a:t>
            </a:r>
            <a:r>
              <a:rPr lang="en-US" dirty="0" err="1" smtClean="0"/>
              <a:t>std</a:t>
            </a:r>
            <a:r>
              <a:rPr lang="en-US" dirty="0"/>
              <a:t>::</a:t>
            </a:r>
            <a:r>
              <a:rPr lang="en-US" dirty="0" err="1"/>
              <a:t>type_info</a:t>
            </a:r>
            <a:r>
              <a:rPr lang="en-US" dirty="0"/>
              <a:t> </a:t>
            </a:r>
            <a:r>
              <a:rPr lang="en-US" dirty="0" smtClean="0"/>
              <a:t> symbols as weak and </a:t>
            </a:r>
            <a:r>
              <a:rPr lang="en-US" dirty="0" err="1" smtClean="0"/>
              <a:t>dynamic_cast</a:t>
            </a:r>
            <a:r>
              <a:rPr lang="en-US" dirty="0" smtClean="0"/>
              <a:t> relies on this when it is doing it’s pointer comparisons. </a:t>
            </a:r>
          </a:p>
          <a:p>
            <a:endParaRPr lang="en-US" dirty="0"/>
          </a:p>
          <a:p>
            <a:endParaRPr lang="en-US" dirty="0" smtClean="0"/>
          </a:p>
        </p:txBody>
      </p:sp>
      <p:sp>
        <p:nvSpPr>
          <p:cNvPr id="2" name="Text Placeholder 1"/>
          <p:cNvSpPr>
            <a:spLocks noGrp="1"/>
          </p:cNvSpPr>
          <p:nvPr>
            <p:ph type="body" sz="quarter" idx="10"/>
          </p:nvPr>
        </p:nvSpPr>
        <p:spPr/>
        <p:txBody>
          <a:bodyPr/>
          <a:lstStyle/>
          <a:p>
            <a:r>
              <a:rPr lang="en-US" dirty="0" smtClean="0"/>
              <a:t>ELF Loader</a:t>
            </a:r>
            <a:endParaRPr lang="en-US" dirty="0"/>
          </a:p>
        </p:txBody>
      </p:sp>
      <p:sp>
        <p:nvSpPr>
          <p:cNvPr id="5" name="Text Placeholder 4"/>
          <p:cNvSpPr>
            <a:spLocks noGrp="1"/>
          </p:cNvSpPr>
          <p:nvPr>
            <p:ph type="body" sz="quarter" idx="12"/>
          </p:nvPr>
        </p:nvSpPr>
        <p:spPr/>
        <p:txBody>
          <a:bodyPr/>
          <a:lstStyle/>
          <a:p>
            <a:r>
              <a:rPr lang="en-US" dirty="0" err="1"/>
              <a:t>d</a:t>
            </a:r>
            <a:r>
              <a:rPr lang="en-US" dirty="0" err="1" smtClean="0"/>
              <a:t>ynamic_cast</a:t>
            </a:r>
            <a:r>
              <a:rPr lang="en-US" dirty="0" smtClean="0"/>
              <a:t>&lt;&gt;</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5435" y="4876800"/>
            <a:ext cx="6147531" cy="2225040"/>
          </a:xfrm>
          <a:prstGeom prst="rect">
            <a:avLst/>
          </a:prstGeom>
        </p:spPr>
      </p:pic>
    </p:spTree>
    <p:extLst>
      <p:ext uri="{BB962C8B-B14F-4D97-AF65-F5344CB8AC3E}">
        <p14:creationId xmlns:p14="http://schemas.microsoft.com/office/powerpoint/2010/main" val="6539791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smtClean="0"/>
              <a:t>Hypervisors are used for more than virtualizing servers and running Windows on a Mac</a:t>
            </a:r>
          </a:p>
          <a:p>
            <a:r>
              <a:rPr lang="en-US" dirty="0" smtClean="0"/>
              <a:t>In fact, there is a whole field of research where hypervisors are used without any guest virtual machines. </a:t>
            </a:r>
          </a:p>
          <a:p>
            <a:endParaRPr lang="en-US" dirty="0"/>
          </a:p>
          <a:p>
            <a:pPr lvl="1"/>
            <a:r>
              <a:rPr lang="en-US" dirty="0" err="1" smtClean="0"/>
              <a:t>MoRE</a:t>
            </a:r>
            <a:r>
              <a:rPr lang="en-US" dirty="0" smtClean="0"/>
              <a:t>: </a:t>
            </a:r>
            <a:r>
              <a:rPr lang="en-US" dirty="0">
                <a:hlinkClick r:id="rId2"/>
              </a:rPr>
              <a:t>https://</a:t>
            </a:r>
            <a:r>
              <a:rPr lang="en-US" dirty="0" smtClean="0">
                <a:hlinkClick r:id="rId2"/>
              </a:rPr>
              <a:t>github.com/ainfosec/MoRE</a:t>
            </a:r>
            <a:endParaRPr lang="en-US" dirty="0" smtClean="0"/>
          </a:p>
          <a:p>
            <a:pPr lvl="1"/>
            <a:r>
              <a:rPr lang="en-US" dirty="0" err="1" smtClean="0"/>
              <a:t>SimleVisor</a:t>
            </a:r>
            <a:r>
              <a:rPr lang="en-US" dirty="0" smtClean="0"/>
              <a:t>: </a:t>
            </a:r>
            <a:r>
              <a:rPr lang="en-US" dirty="0">
                <a:hlinkClick r:id="rId3"/>
              </a:rPr>
              <a:t>https://</a:t>
            </a:r>
            <a:r>
              <a:rPr lang="en-US" dirty="0" smtClean="0">
                <a:hlinkClick r:id="rId3"/>
              </a:rPr>
              <a:t>github.com/ionescu007/SimpleVisor</a:t>
            </a:r>
            <a:endParaRPr lang="en-US" dirty="0" smtClean="0"/>
          </a:p>
          <a:p>
            <a:pPr lvl="1"/>
            <a:r>
              <a:rPr lang="en-US" dirty="0" err="1" smtClean="0"/>
              <a:t>HyperPlatform</a:t>
            </a:r>
            <a:r>
              <a:rPr lang="en-US" dirty="0" smtClean="0"/>
              <a:t>: </a:t>
            </a:r>
            <a:r>
              <a:rPr lang="en-US" dirty="0">
                <a:hlinkClick r:id="rId4"/>
              </a:rPr>
              <a:t>https://</a:t>
            </a:r>
            <a:r>
              <a:rPr lang="en-US" dirty="0" smtClean="0">
                <a:hlinkClick r:id="rId4"/>
              </a:rPr>
              <a:t>github.com/tandasat/HyperPlatform</a:t>
            </a:r>
            <a:endParaRPr lang="en-US" dirty="0" smtClean="0"/>
          </a:p>
          <a:p>
            <a:pPr lvl="1"/>
            <a:r>
              <a:rPr lang="en-US" dirty="0" err="1" smtClean="0"/>
              <a:t>HyperBone</a:t>
            </a:r>
            <a:r>
              <a:rPr lang="en-US" dirty="0" smtClean="0"/>
              <a:t>: </a:t>
            </a:r>
            <a:r>
              <a:rPr lang="en-US" dirty="0">
                <a:hlinkClick r:id="rId5"/>
              </a:rPr>
              <a:t>https://</a:t>
            </a:r>
            <a:r>
              <a:rPr lang="en-US" dirty="0" smtClean="0">
                <a:hlinkClick r:id="rId5"/>
              </a:rPr>
              <a:t>github.com/DarthTon/HyperBone</a:t>
            </a:r>
            <a:endParaRPr lang="en-US" dirty="0" smtClean="0"/>
          </a:p>
          <a:p>
            <a:pPr lvl="1"/>
            <a:endParaRPr lang="en-US" dirty="0" smtClean="0"/>
          </a:p>
        </p:txBody>
      </p:sp>
      <p:sp>
        <p:nvSpPr>
          <p:cNvPr id="2" name="Text Placeholder 1"/>
          <p:cNvSpPr>
            <a:spLocks noGrp="1"/>
          </p:cNvSpPr>
          <p:nvPr>
            <p:ph type="body" sz="quarter" idx="10"/>
          </p:nvPr>
        </p:nvSpPr>
        <p:spPr/>
        <p:txBody>
          <a:bodyPr/>
          <a:lstStyle/>
          <a:p>
            <a:r>
              <a:rPr lang="en-US" dirty="0" smtClean="0"/>
              <a:t>Motivation	</a:t>
            </a:r>
            <a:endParaRPr lang="en-US" dirty="0"/>
          </a:p>
        </p:txBody>
      </p:sp>
      <p:sp>
        <p:nvSpPr>
          <p:cNvPr id="5" name="Text Placeholder 4"/>
          <p:cNvSpPr>
            <a:spLocks noGrp="1"/>
          </p:cNvSpPr>
          <p:nvPr>
            <p:ph type="body" sz="quarter" idx="12"/>
          </p:nvPr>
        </p:nvSpPr>
        <p:spPr/>
        <p:txBody>
          <a:bodyPr/>
          <a:lstStyle/>
          <a:p>
            <a:r>
              <a:rPr lang="en-US" dirty="0"/>
              <a:t>Too Focused On Virtual Machines</a:t>
            </a:r>
          </a:p>
        </p:txBody>
      </p:sp>
    </p:spTree>
    <p:extLst>
      <p:ext uri="{BB962C8B-B14F-4D97-AF65-F5344CB8AC3E}">
        <p14:creationId xmlns:p14="http://schemas.microsoft.com/office/powerpoint/2010/main" val="179879178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smtClean="0"/>
              <a:t>https</a:t>
            </a:r>
            <a:r>
              <a:rPr lang="en-US" dirty="0"/>
              <a:t>://</a:t>
            </a:r>
            <a:r>
              <a:rPr lang="en-US" dirty="0" err="1"/>
              <a:t>llvm.org</a:t>
            </a:r>
            <a:r>
              <a:rPr lang="en-US" dirty="0"/>
              <a:t>/bugs/</a:t>
            </a:r>
            <a:r>
              <a:rPr lang="en-US" dirty="0" err="1"/>
              <a:t>show_bug.cgi?id</a:t>
            </a:r>
            <a:r>
              <a:rPr lang="en-US" dirty="0"/>
              <a:t>=26785</a:t>
            </a:r>
            <a:endParaRPr lang="en-US" dirty="0" smtClean="0"/>
          </a:p>
          <a:p>
            <a:endParaRPr lang="en-US" dirty="0"/>
          </a:p>
          <a:p>
            <a:endParaRPr lang="en-US" dirty="0" smtClean="0"/>
          </a:p>
        </p:txBody>
      </p:sp>
      <p:sp>
        <p:nvSpPr>
          <p:cNvPr id="2" name="Text Placeholder 1"/>
          <p:cNvSpPr>
            <a:spLocks noGrp="1"/>
          </p:cNvSpPr>
          <p:nvPr>
            <p:ph type="body" sz="quarter" idx="10"/>
          </p:nvPr>
        </p:nvSpPr>
        <p:spPr/>
        <p:txBody>
          <a:bodyPr/>
          <a:lstStyle/>
          <a:p>
            <a:r>
              <a:rPr lang="en-US" dirty="0" smtClean="0"/>
              <a:t>ELF Loader</a:t>
            </a:r>
            <a:endParaRPr lang="en-US" dirty="0"/>
          </a:p>
        </p:txBody>
      </p:sp>
      <p:sp>
        <p:nvSpPr>
          <p:cNvPr id="5" name="Text Placeholder 4"/>
          <p:cNvSpPr>
            <a:spLocks noGrp="1"/>
          </p:cNvSpPr>
          <p:nvPr>
            <p:ph type="body" sz="quarter" idx="12"/>
          </p:nvPr>
        </p:nvSpPr>
        <p:spPr/>
        <p:txBody>
          <a:bodyPr/>
          <a:lstStyle/>
          <a:p>
            <a:r>
              <a:rPr lang="en-US" dirty="0" smtClean="0"/>
              <a:t>Oops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1863" y="2997200"/>
            <a:ext cx="5654675" cy="3479800"/>
          </a:xfrm>
          <a:prstGeom prst="rect">
            <a:avLst/>
          </a:prstGeom>
        </p:spPr>
      </p:pic>
    </p:spTree>
    <p:extLst>
      <p:ext uri="{BB962C8B-B14F-4D97-AF65-F5344CB8AC3E}">
        <p14:creationId xmlns:p14="http://schemas.microsoft.com/office/powerpoint/2010/main" val="19441342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The unwind library’s job is to reverse the function stack, cleaning up each function as it goes (including destroying locally created C++ objects)</a:t>
            </a:r>
          </a:p>
        </p:txBody>
      </p:sp>
      <p:sp>
        <p:nvSpPr>
          <p:cNvPr id="7" name="Text Placeholder 6"/>
          <p:cNvSpPr>
            <a:spLocks noGrp="1"/>
          </p:cNvSpPr>
          <p:nvPr>
            <p:ph type="body" sz="quarter" idx="12"/>
          </p:nvPr>
        </p:nvSpPr>
        <p:spPr/>
        <p:txBody>
          <a:bodyPr/>
          <a:lstStyle/>
          <a:p>
            <a:r>
              <a:rPr lang="en-US" dirty="0" smtClean="0"/>
              <a:t>Overview</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pic>
        <p:nvPicPr>
          <p:cNvPr id="2" name="Picture 1"/>
          <p:cNvPicPr>
            <a:picLocks noChangeAspect="1"/>
          </p:cNvPicPr>
          <p:nvPr/>
        </p:nvPicPr>
        <p:blipFill>
          <a:blip r:embed="rId2"/>
          <a:stretch>
            <a:fillRect/>
          </a:stretch>
        </p:blipFill>
        <p:spPr>
          <a:xfrm>
            <a:off x="3168650" y="3810000"/>
            <a:ext cx="3721100" cy="2476500"/>
          </a:xfrm>
          <a:prstGeom prst="rect">
            <a:avLst/>
          </a:prstGeom>
        </p:spPr>
      </p:pic>
    </p:spTree>
    <p:extLst>
      <p:ext uri="{BB962C8B-B14F-4D97-AF65-F5344CB8AC3E}">
        <p14:creationId xmlns:p14="http://schemas.microsoft.com/office/powerpoint/2010/main" val="3027547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C++ exception support is provided by three layers:</a:t>
            </a:r>
          </a:p>
        </p:txBody>
      </p:sp>
      <p:sp>
        <p:nvSpPr>
          <p:cNvPr id="7" name="Text Placeholder 6"/>
          <p:cNvSpPr>
            <a:spLocks noGrp="1"/>
          </p:cNvSpPr>
          <p:nvPr>
            <p:ph type="body" sz="quarter" idx="12"/>
          </p:nvPr>
        </p:nvSpPr>
        <p:spPr/>
        <p:txBody>
          <a:bodyPr/>
          <a:lstStyle/>
          <a:p>
            <a:r>
              <a:rPr lang="en-US" dirty="0" smtClean="0"/>
              <a:t>Overview (continued)</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944" y="2822448"/>
            <a:ext cx="6382512" cy="3883152"/>
          </a:xfrm>
          <a:prstGeom prst="rect">
            <a:avLst/>
          </a:prstGeom>
        </p:spPr>
      </p:pic>
    </p:spTree>
    <p:extLst>
      <p:ext uri="{BB962C8B-B14F-4D97-AF65-F5344CB8AC3E}">
        <p14:creationId xmlns:p14="http://schemas.microsoft.com/office/powerpoint/2010/main" val="131557967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Layer 1 is provided by the C++ compiler itself. When you call “throw xxx” the compiler compiles this into a set of assembly instructions which result in a call to:</a:t>
            </a:r>
          </a:p>
          <a:p>
            <a:endParaRPr lang="en-US" dirty="0"/>
          </a:p>
          <a:p>
            <a:pPr lvl="1"/>
            <a:r>
              <a:rPr lang="en-US" dirty="0" smtClean="0"/>
              <a:t>__</a:t>
            </a:r>
            <a:r>
              <a:rPr lang="en-US" dirty="0" err="1" smtClean="0"/>
              <a:t>cxa_allocate_exception</a:t>
            </a:r>
            <a:endParaRPr lang="en-US" dirty="0" smtClean="0"/>
          </a:p>
          <a:p>
            <a:pPr lvl="1"/>
            <a:r>
              <a:rPr lang="en-US" dirty="0" smtClean="0"/>
              <a:t>__</a:t>
            </a:r>
            <a:r>
              <a:rPr lang="en-US" dirty="0" err="1" smtClean="0"/>
              <a:t>cxa_throw</a:t>
            </a:r>
            <a:endParaRPr lang="en-US" dirty="0" smtClean="0"/>
          </a:p>
          <a:p>
            <a:pPr lvl="1"/>
            <a:endParaRPr lang="en-US" dirty="0"/>
          </a:p>
          <a:p>
            <a:r>
              <a:rPr lang="en-US" dirty="0" smtClean="0"/>
              <a:t>These __</a:t>
            </a:r>
            <a:r>
              <a:rPr lang="en-US" dirty="0" err="1" smtClean="0"/>
              <a:t>cxa_xxx</a:t>
            </a:r>
            <a:r>
              <a:rPr lang="en-US" dirty="0" smtClean="0"/>
              <a:t> functions are provided by Layer 2, which in this case is the </a:t>
            </a:r>
            <a:r>
              <a:rPr lang="en-US" dirty="0" err="1" smtClean="0"/>
              <a:t>libc</a:t>
            </a:r>
            <a:r>
              <a:rPr lang="en-US" dirty="0" smtClean="0"/>
              <a:t>++</a:t>
            </a:r>
            <a:r>
              <a:rPr lang="en-US" dirty="0" err="1" smtClean="0"/>
              <a:t>abi</a:t>
            </a:r>
            <a:r>
              <a:rPr lang="en-US" dirty="0"/>
              <a:t> </a:t>
            </a:r>
            <a:r>
              <a:rPr lang="en-US" dirty="0" smtClean="0"/>
              <a:t>library. </a:t>
            </a:r>
          </a:p>
          <a:p>
            <a:r>
              <a:rPr lang="en-US" dirty="0">
                <a:hlinkClick r:id="rId2"/>
              </a:rPr>
              <a:t>http://</a:t>
            </a:r>
            <a:r>
              <a:rPr lang="en-US" dirty="0" smtClean="0">
                <a:hlinkClick r:id="rId2"/>
              </a:rPr>
              <a:t>libcxxabi.llvm.org/spec.html</a:t>
            </a:r>
            <a:endParaRPr lang="en-US" dirty="0" smtClean="0"/>
          </a:p>
          <a:p>
            <a:endParaRPr lang="en-US" dirty="0"/>
          </a:p>
        </p:txBody>
      </p:sp>
      <p:sp>
        <p:nvSpPr>
          <p:cNvPr id="7" name="Text Placeholder 6"/>
          <p:cNvSpPr>
            <a:spLocks noGrp="1"/>
          </p:cNvSpPr>
          <p:nvPr>
            <p:ph type="body" sz="quarter" idx="12"/>
          </p:nvPr>
        </p:nvSpPr>
        <p:spPr/>
        <p:txBody>
          <a:bodyPr/>
          <a:lstStyle/>
          <a:p>
            <a:r>
              <a:rPr lang="en-US" dirty="0" smtClean="0"/>
              <a:t>Layer 1 / Layer 2</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spTree>
    <p:extLst>
      <p:ext uri="{BB962C8B-B14F-4D97-AF65-F5344CB8AC3E}">
        <p14:creationId xmlns:p14="http://schemas.microsoft.com/office/powerpoint/2010/main" val="87471819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Layer 2 is architecture independent, yet C++ exceptions have to unwind the stack, which requires architectural knowledge. </a:t>
            </a:r>
          </a:p>
          <a:p>
            <a:endParaRPr lang="en-US" sz="1800" dirty="0"/>
          </a:p>
          <a:p>
            <a:r>
              <a:rPr lang="en-US" dirty="0" smtClean="0"/>
              <a:t>To support this Layer 2 calls into Layer 3 functions, which on x86_64 is defined by the IA64 C++ ABI. </a:t>
            </a:r>
            <a:r>
              <a:rPr lang="en-US" dirty="0" smtClean="0">
                <a:hlinkClick r:id="rId2"/>
              </a:rPr>
              <a:t>https</a:t>
            </a:r>
            <a:r>
              <a:rPr lang="en-US" dirty="0">
                <a:hlinkClick r:id="rId2"/>
              </a:rPr>
              <a:t>://mentorembedded.github.io/cxx-abi/abi.html</a:t>
            </a:r>
            <a:endParaRPr lang="en-US" dirty="0"/>
          </a:p>
          <a:p>
            <a:endParaRPr lang="en-US" sz="1800" dirty="0"/>
          </a:p>
          <a:p>
            <a:r>
              <a:rPr lang="en-US" dirty="0" smtClean="0"/>
              <a:t>In this case, _</a:t>
            </a:r>
            <a:r>
              <a:rPr lang="en-US" dirty="0" err="1" smtClean="0"/>
              <a:t>Unwind_RaiseException</a:t>
            </a:r>
            <a:r>
              <a:rPr lang="en-US" dirty="0" smtClean="0"/>
              <a:t> is called which resides in the “unwind” library and actually performs the stack unwinding</a:t>
            </a:r>
          </a:p>
          <a:p>
            <a:endParaRPr lang="en-US" dirty="0" smtClean="0">
              <a:hlinkClick r:id="rId2"/>
            </a:endParaRPr>
          </a:p>
          <a:p>
            <a:endParaRPr lang="en-US" dirty="0" smtClean="0"/>
          </a:p>
        </p:txBody>
      </p:sp>
      <p:sp>
        <p:nvSpPr>
          <p:cNvPr id="7" name="Text Placeholder 6"/>
          <p:cNvSpPr>
            <a:spLocks noGrp="1"/>
          </p:cNvSpPr>
          <p:nvPr>
            <p:ph type="body" sz="quarter" idx="12"/>
          </p:nvPr>
        </p:nvSpPr>
        <p:spPr/>
        <p:txBody>
          <a:bodyPr/>
          <a:lstStyle/>
          <a:p>
            <a:r>
              <a:rPr lang="en-US" dirty="0" smtClean="0"/>
              <a:t>Layer 3</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spTree>
    <p:extLst>
      <p:ext uri="{BB962C8B-B14F-4D97-AF65-F5344CB8AC3E}">
        <p14:creationId xmlns:p14="http://schemas.microsoft.com/office/powerpoint/2010/main" val="136359648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Currently the three major libraries that provide Layer 3 support include:</a:t>
            </a:r>
            <a:endParaRPr lang="en-US" dirty="0"/>
          </a:p>
          <a:p>
            <a:pPr lvl="1"/>
            <a:r>
              <a:rPr lang="en-US" dirty="0" err="1" smtClean="0"/>
              <a:t>Libgcc</a:t>
            </a:r>
            <a:endParaRPr lang="en-US" dirty="0" smtClean="0"/>
          </a:p>
          <a:p>
            <a:pPr lvl="1"/>
            <a:r>
              <a:rPr lang="en-US" dirty="0" err="1" smtClean="0"/>
              <a:t>Libunwind</a:t>
            </a:r>
            <a:r>
              <a:rPr lang="en-US" dirty="0" smtClean="0"/>
              <a:t> (Google)</a:t>
            </a:r>
          </a:p>
          <a:p>
            <a:pPr lvl="1"/>
            <a:r>
              <a:rPr lang="en-US" dirty="0" err="1"/>
              <a:t>Libunwind</a:t>
            </a:r>
            <a:r>
              <a:rPr lang="en-US" dirty="0"/>
              <a:t> </a:t>
            </a:r>
            <a:r>
              <a:rPr lang="en-US" dirty="0" smtClean="0"/>
              <a:t>(Apple)</a:t>
            </a:r>
            <a:endParaRPr lang="en-US" dirty="0"/>
          </a:p>
          <a:p>
            <a:endParaRPr lang="en-US" sz="1200" dirty="0" smtClean="0"/>
          </a:p>
          <a:p>
            <a:r>
              <a:rPr lang="en-US" dirty="0" smtClean="0"/>
              <a:t>All three of these libraries are designed for user-space and thus rely on thread support, </a:t>
            </a:r>
            <a:r>
              <a:rPr lang="en-US" dirty="0" err="1" smtClean="0"/>
              <a:t>malloc</a:t>
            </a:r>
            <a:r>
              <a:rPr lang="en-US" dirty="0" smtClean="0"/>
              <a:t>/free, and various other libraries that are not available in our C++ environment</a:t>
            </a:r>
          </a:p>
          <a:p>
            <a:endParaRPr lang="en-US" sz="1200" dirty="0"/>
          </a:p>
          <a:p>
            <a:r>
              <a:rPr lang="en-US" dirty="0" smtClean="0"/>
              <a:t>For these reasons, Bareflank provides a custom, kernel-safe, thread-safe unwind library</a:t>
            </a:r>
            <a:endParaRPr lang="en-US" dirty="0"/>
          </a:p>
        </p:txBody>
      </p:sp>
      <p:sp>
        <p:nvSpPr>
          <p:cNvPr id="7" name="Text Placeholder 6"/>
          <p:cNvSpPr>
            <a:spLocks noGrp="1"/>
          </p:cNvSpPr>
          <p:nvPr>
            <p:ph type="body" sz="quarter" idx="12"/>
          </p:nvPr>
        </p:nvSpPr>
        <p:spPr/>
        <p:txBody>
          <a:bodyPr/>
          <a:lstStyle/>
          <a:p>
            <a:r>
              <a:rPr lang="en-US" dirty="0" smtClean="0"/>
              <a:t>Why Custom?</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spTree>
    <p:extLst>
      <p:ext uri="{BB962C8B-B14F-4D97-AF65-F5344CB8AC3E}">
        <p14:creationId xmlns:p14="http://schemas.microsoft.com/office/powerpoint/2010/main" val="102885683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The unwind library relies on several specs to work:</a:t>
            </a:r>
          </a:p>
          <a:p>
            <a:pPr lvl="1"/>
            <a:endParaRPr lang="en-US" sz="1200" dirty="0" smtClean="0"/>
          </a:p>
          <a:p>
            <a:pPr lvl="1"/>
            <a:r>
              <a:rPr lang="en-US" dirty="0" smtClean="0"/>
              <a:t>DWARF4</a:t>
            </a:r>
            <a:r>
              <a:rPr lang="en-US" dirty="0"/>
              <a:t>: </a:t>
            </a:r>
            <a:r>
              <a:rPr lang="en-US" dirty="0">
                <a:hlinkClick r:id="rId2"/>
              </a:rPr>
              <a:t>http://</a:t>
            </a:r>
            <a:r>
              <a:rPr lang="en-US" dirty="0" smtClean="0">
                <a:hlinkClick r:id="rId2"/>
              </a:rPr>
              <a:t>www.dwarfstd.org/doc/DWARF4.pdf</a:t>
            </a:r>
            <a:endParaRPr lang="en-US" dirty="0" smtClean="0"/>
          </a:p>
          <a:p>
            <a:pPr lvl="1"/>
            <a:r>
              <a:rPr lang="en-US" dirty="0" smtClean="0"/>
              <a:t>LSB</a:t>
            </a:r>
            <a:r>
              <a:rPr lang="en-US" dirty="0"/>
              <a:t>: </a:t>
            </a:r>
            <a:r>
              <a:rPr lang="en-US" dirty="0">
                <a:hlinkClick r:id="rId3"/>
              </a:rPr>
              <a:t>https://</a:t>
            </a:r>
            <a:r>
              <a:rPr lang="en-US" dirty="0" smtClean="0">
                <a:hlinkClick r:id="rId3"/>
              </a:rPr>
              <a:t>refspecs.linuxfoundation.org/LSB_5.0.0/LSB-Core-generic/LSB-Core-generic.pdf</a:t>
            </a:r>
            <a:endParaRPr lang="en-US" dirty="0" smtClean="0"/>
          </a:p>
          <a:p>
            <a:pPr lvl="1"/>
            <a:r>
              <a:rPr lang="en-US" dirty="0" smtClean="0"/>
              <a:t>IA64 C++ Spec: </a:t>
            </a:r>
            <a:r>
              <a:rPr lang="en-US" dirty="0">
                <a:hlinkClick r:id="rId4"/>
              </a:rPr>
              <a:t>https://mentorembedded.github.io/cxx-abi/abi.html</a:t>
            </a:r>
            <a:endParaRPr lang="en-US" dirty="0"/>
          </a:p>
          <a:p>
            <a:pPr lvl="1"/>
            <a:r>
              <a:rPr lang="en-US" dirty="0" smtClean="0"/>
              <a:t>System V Spec: </a:t>
            </a:r>
            <a:r>
              <a:rPr lang="en-US" dirty="0" smtClean="0">
                <a:hlinkClick r:id="rId5"/>
              </a:rPr>
              <a:t>http</a:t>
            </a:r>
            <a:r>
              <a:rPr lang="en-US" dirty="0">
                <a:hlinkClick r:id="rId5"/>
              </a:rPr>
              <a:t>://</a:t>
            </a:r>
            <a:r>
              <a:rPr lang="en-US" dirty="0" smtClean="0">
                <a:hlinkClick r:id="rId5"/>
              </a:rPr>
              <a:t>www.x86-64.org/documentation/abi.pdf</a:t>
            </a:r>
            <a:endParaRPr lang="en-US" dirty="0" smtClean="0"/>
          </a:p>
          <a:p>
            <a:pPr lvl="1"/>
            <a:endParaRPr lang="en-US" dirty="0"/>
          </a:p>
          <a:p>
            <a:r>
              <a:rPr lang="en-US" dirty="0" smtClean="0"/>
              <a:t>In addition to the documentation in these specs, each header file in Bareflank’s unwind library is named after the spec it uses, and documents how it is used. </a:t>
            </a:r>
          </a:p>
          <a:p>
            <a:pPr lvl="1"/>
            <a:endParaRPr lang="en-US" dirty="0" smtClean="0"/>
          </a:p>
        </p:txBody>
      </p:sp>
      <p:sp>
        <p:nvSpPr>
          <p:cNvPr id="7" name="Text Placeholder 6"/>
          <p:cNvSpPr>
            <a:spLocks noGrp="1"/>
          </p:cNvSpPr>
          <p:nvPr>
            <p:ph type="body" sz="quarter" idx="12"/>
          </p:nvPr>
        </p:nvSpPr>
        <p:spPr/>
        <p:txBody>
          <a:bodyPr/>
          <a:lstStyle/>
          <a:p>
            <a:r>
              <a:rPr lang="en-US" dirty="0" smtClean="0"/>
              <a:t>Spec Complexity</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spTree>
    <p:extLst>
      <p:ext uri="{BB962C8B-B14F-4D97-AF65-F5344CB8AC3E}">
        <p14:creationId xmlns:p14="http://schemas.microsoft.com/office/powerpoint/2010/main" val="1545562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The process starts in </a:t>
            </a:r>
            <a:r>
              <a:rPr lang="en-US" dirty="0" err="1" smtClean="0"/>
              <a:t>bfcrt</a:t>
            </a:r>
            <a:r>
              <a:rPr lang="en-US" dirty="0" smtClean="0"/>
              <a:t>, were a call is made to register the “.</a:t>
            </a:r>
            <a:r>
              <a:rPr lang="en-US" dirty="0" err="1" smtClean="0"/>
              <a:t>eh_frame</a:t>
            </a:r>
            <a:r>
              <a:rPr lang="en-US" dirty="0" smtClean="0"/>
              <a:t>” location and size with the unwinder. </a:t>
            </a:r>
          </a:p>
        </p:txBody>
      </p:sp>
      <p:sp>
        <p:nvSpPr>
          <p:cNvPr id="7" name="Text Placeholder 6"/>
          <p:cNvSpPr>
            <a:spLocks noGrp="1"/>
          </p:cNvSpPr>
          <p:nvPr>
            <p:ph type="body" sz="quarter" idx="12"/>
          </p:nvPr>
        </p:nvSpPr>
        <p:spPr/>
        <p:txBody>
          <a:bodyPr/>
          <a:lstStyle/>
          <a:p>
            <a:r>
              <a:rPr lang="en-US" dirty="0" smtClean="0"/>
              <a:t>Registering EH Frame</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0100" y="3505200"/>
            <a:ext cx="5918200" cy="3365500"/>
          </a:xfrm>
          <a:prstGeom prst="rect">
            <a:avLst/>
          </a:prstGeom>
        </p:spPr>
      </p:pic>
      <p:sp>
        <p:nvSpPr>
          <p:cNvPr id="3" name="Rectangle 2"/>
          <p:cNvSpPr/>
          <p:nvPr/>
        </p:nvSpPr>
        <p:spPr>
          <a:xfrm>
            <a:off x="2070100" y="6172200"/>
            <a:ext cx="5918200" cy="609600"/>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0695678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a:t>The </a:t>
            </a:r>
            <a:r>
              <a:rPr lang="en-US" dirty="0" smtClean="0"/>
              <a:t>format of the information in “.</a:t>
            </a:r>
            <a:r>
              <a:rPr lang="en-US" dirty="0" err="1" smtClean="0"/>
              <a:t>eh_frame</a:t>
            </a:r>
            <a:r>
              <a:rPr lang="en-US" dirty="0" smtClean="0"/>
              <a:t>” is defined by the LSB and DWARF4 specs. This section stores the instructions on how to undo each stack frame in the code in a DWARF4 compressed format. </a:t>
            </a:r>
          </a:p>
          <a:p>
            <a:endParaRPr lang="en-US" dirty="0"/>
          </a:p>
        </p:txBody>
      </p:sp>
      <p:sp>
        <p:nvSpPr>
          <p:cNvPr id="7" name="Text Placeholder 6"/>
          <p:cNvSpPr>
            <a:spLocks noGrp="1"/>
          </p:cNvSpPr>
          <p:nvPr>
            <p:ph type="body" sz="quarter" idx="12"/>
          </p:nvPr>
        </p:nvSpPr>
        <p:spPr/>
        <p:txBody>
          <a:bodyPr/>
          <a:lstStyle/>
          <a:p>
            <a:r>
              <a:rPr lang="en-US" dirty="0" smtClean="0"/>
              <a:t>DWARF4</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3600" y="3566160"/>
            <a:ext cx="5791200" cy="4053840"/>
          </a:xfrm>
          <a:prstGeom prst="rect">
            <a:avLst/>
          </a:prstGeom>
        </p:spPr>
      </p:pic>
    </p:spTree>
    <p:extLst>
      <p:ext uri="{BB962C8B-B14F-4D97-AF65-F5344CB8AC3E}">
        <p14:creationId xmlns:p14="http://schemas.microsoft.com/office/powerpoint/2010/main" val="80327410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When an exception is thrown, the unwind library takes the current stack pointer and locates the stack frame information in “.</a:t>
            </a:r>
            <a:r>
              <a:rPr lang="en-US" dirty="0" err="1" smtClean="0"/>
              <a:t>eh_frame</a:t>
            </a:r>
            <a:r>
              <a:rPr lang="en-US" dirty="0" smtClean="0"/>
              <a:t>” for that pointer </a:t>
            </a:r>
          </a:p>
          <a:p>
            <a:endParaRPr lang="en-US" dirty="0"/>
          </a:p>
        </p:txBody>
      </p:sp>
      <p:sp>
        <p:nvSpPr>
          <p:cNvPr id="7" name="Text Placeholder 6"/>
          <p:cNvSpPr>
            <a:spLocks noGrp="1"/>
          </p:cNvSpPr>
          <p:nvPr>
            <p:ph type="body" sz="quarter" idx="12"/>
          </p:nvPr>
        </p:nvSpPr>
        <p:spPr/>
        <p:txBody>
          <a:bodyPr/>
          <a:lstStyle/>
          <a:p>
            <a:r>
              <a:rPr lang="en-US" dirty="0" smtClean="0"/>
              <a:t>Locate FDE</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500" y="3284601"/>
            <a:ext cx="5359400" cy="3954399"/>
          </a:xfrm>
          <a:prstGeom prst="rect">
            <a:avLst/>
          </a:prstGeom>
        </p:spPr>
      </p:pic>
    </p:spTree>
    <p:extLst>
      <p:ext uri="{BB962C8B-B14F-4D97-AF65-F5344CB8AC3E}">
        <p14:creationId xmlns:p14="http://schemas.microsoft.com/office/powerpoint/2010/main" val="18545078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Existing open source hypervisors focus too much on legacy support and guest virtual machines:</a:t>
            </a:r>
            <a:endParaRPr lang="en-US" dirty="0"/>
          </a:p>
          <a:p>
            <a:pPr lvl="1"/>
            <a:r>
              <a:rPr lang="en-US" dirty="0" smtClean="0"/>
              <a:t>Xen: </a:t>
            </a:r>
            <a:r>
              <a:rPr lang="en-US" dirty="0" smtClean="0">
                <a:hlinkClick r:id="rId2"/>
              </a:rPr>
              <a:t>www.xenproject.org</a:t>
            </a:r>
            <a:endParaRPr lang="en-US" dirty="0" smtClean="0"/>
          </a:p>
          <a:p>
            <a:pPr lvl="1"/>
            <a:r>
              <a:rPr lang="en-US" dirty="0"/>
              <a:t>KVM: </a:t>
            </a:r>
            <a:r>
              <a:rPr lang="en-US" dirty="0">
                <a:hlinkClick r:id="rId3"/>
              </a:rPr>
              <a:t>http://</a:t>
            </a:r>
            <a:r>
              <a:rPr lang="en-US" dirty="0" smtClean="0">
                <a:hlinkClick r:id="rId3"/>
              </a:rPr>
              <a:t>www.linux-kvm.org/page/Main_Page</a:t>
            </a:r>
            <a:endParaRPr lang="en-US" dirty="0" smtClean="0"/>
          </a:p>
          <a:p>
            <a:pPr lvl="1"/>
            <a:r>
              <a:rPr lang="en-US" dirty="0" err="1" smtClean="0"/>
              <a:t>VirtualBox</a:t>
            </a:r>
            <a:r>
              <a:rPr lang="en-US" dirty="0"/>
              <a:t>: </a:t>
            </a:r>
            <a:r>
              <a:rPr lang="en-US" dirty="0">
                <a:hlinkClick r:id="rId4"/>
              </a:rPr>
              <a:t>https://</a:t>
            </a:r>
            <a:r>
              <a:rPr lang="en-US" dirty="0" smtClean="0">
                <a:hlinkClick r:id="rId4"/>
              </a:rPr>
              <a:t>www.virtualbox.org/wiki/Downloads</a:t>
            </a:r>
            <a:endParaRPr lang="en-US" dirty="0"/>
          </a:p>
          <a:p>
            <a:pPr lvl="1"/>
            <a:endParaRPr lang="en-US" dirty="0" smtClean="0"/>
          </a:p>
          <a:p>
            <a:r>
              <a:rPr lang="en-US" dirty="0" smtClean="0"/>
              <a:t>These hypervisors </a:t>
            </a:r>
            <a:r>
              <a:rPr lang="en-US" dirty="0"/>
              <a:t>are painful to work with when conducting less traditional hypervisor </a:t>
            </a:r>
            <a:r>
              <a:rPr lang="en-US" dirty="0" smtClean="0"/>
              <a:t>research.</a:t>
            </a:r>
            <a:endParaRPr lang="en-US" dirty="0"/>
          </a:p>
          <a:p>
            <a:r>
              <a:rPr lang="en-US" dirty="0" smtClean="0"/>
              <a:t>Thus researchers always start the </a:t>
            </a:r>
            <a:r>
              <a:rPr lang="en-US" dirty="0"/>
              <a:t>same way, spending months standing up </a:t>
            </a:r>
            <a:r>
              <a:rPr lang="en-US" dirty="0" smtClean="0"/>
              <a:t>a hypervisor before </a:t>
            </a:r>
            <a:r>
              <a:rPr lang="en-US" dirty="0"/>
              <a:t>working </a:t>
            </a:r>
            <a:r>
              <a:rPr lang="en-US" dirty="0" smtClean="0"/>
              <a:t>the </a:t>
            </a:r>
            <a:r>
              <a:rPr lang="en-US" dirty="0"/>
              <a:t>actual project.</a:t>
            </a:r>
          </a:p>
          <a:p>
            <a:endParaRPr lang="en-US" dirty="0"/>
          </a:p>
        </p:txBody>
      </p:sp>
      <p:sp>
        <p:nvSpPr>
          <p:cNvPr id="3" name="Text Placeholder 2"/>
          <p:cNvSpPr>
            <a:spLocks noGrp="1"/>
          </p:cNvSpPr>
          <p:nvPr>
            <p:ph type="body" sz="quarter" idx="10"/>
          </p:nvPr>
        </p:nvSpPr>
        <p:spPr/>
        <p:txBody>
          <a:bodyPr/>
          <a:lstStyle/>
          <a:p>
            <a:r>
              <a:rPr lang="en-US" dirty="0" smtClean="0"/>
              <a:t>Motivation</a:t>
            </a:r>
            <a:endParaRPr lang="en-US" dirty="0"/>
          </a:p>
        </p:txBody>
      </p:sp>
      <p:sp>
        <p:nvSpPr>
          <p:cNvPr id="4" name="Text Placeholder 3"/>
          <p:cNvSpPr>
            <a:spLocks noGrp="1"/>
          </p:cNvSpPr>
          <p:nvPr>
            <p:ph type="body" sz="quarter" idx="12"/>
          </p:nvPr>
        </p:nvSpPr>
        <p:spPr/>
        <p:txBody>
          <a:bodyPr/>
          <a:lstStyle/>
          <a:p>
            <a:r>
              <a:rPr lang="en-US" dirty="0" smtClean="0"/>
              <a:t>Too Focused On Virtual Machines (continued)</a:t>
            </a:r>
            <a:endParaRPr lang="en-US" dirty="0"/>
          </a:p>
        </p:txBody>
      </p:sp>
    </p:spTree>
    <p:extLst>
      <p:ext uri="{BB962C8B-B14F-4D97-AF65-F5344CB8AC3E}">
        <p14:creationId xmlns:p14="http://schemas.microsoft.com/office/powerpoint/2010/main" val="97669330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The unwind library uses this call frame information to unwind the stack, resulting in a new instruction pointer</a:t>
            </a:r>
          </a:p>
          <a:p>
            <a:endParaRPr lang="en-US" dirty="0"/>
          </a:p>
        </p:txBody>
      </p:sp>
      <p:sp>
        <p:nvSpPr>
          <p:cNvPr id="7" name="Text Placeholder 6"/>
          <p:cNvSpPr>
            <a:spLocks noGrp="1"/>
          </p:cNvSpPr>
          <p:nvPr>
            <p:ph type="body" sz="quarter" idx="12"/>
          </p:nvPr>
        </p:nvSpPr>
        <p:spPr/>
        <p:txBody>
          <a:bodyPr/>
          <a:lstStyle/>
          <a:p>
            <a:r>
              <a:rPr lang="en-US" dirty="0" smtClean="0"/>
              <a:t>Getting Next RIP</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0550" y="3708400"/>
            <a:ext cx="6337300" cy="2616200"/>
          </a:xfrm>
          <a:prstGeom prst="rect">
            <a:avLst/>
          </a:prstGeom>
        </p:spPr>
      </p:pic>
    </p:spTree>
    <p:extLst>
      <p:ext uri="{BB962C8B-B14F-4D97-AF65-F5344CB8AC3E}">
        <p14:creationId xmlns:p14="http://schemas.microsoft.com/office/powerpoint/2010/main" val="152555342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This process is repeated until the “personality” function tells the unwind library to stop and resume (usually from a catch or RAII destructor). </a:t>
            </a:r>
          </a:p>
          <a:p>
            <a:endParaRPr lang="en-US" dirty="0"/>
          </a:p>
        </p:txBody>
      </p:sp>
      <p:sp>
        <p:nvSpPr>
          <p:cNvPr id="7" name="Text Placeholder 6"/>
          <p:cNvSpPr>
            <a:spLocks noGrp="1"/>
          </p:cNvSpPr>
          <p:nvPr>
            <p:ph type="body" sz="quarter" idx="12"/>
          </p:nvPr>
        </p:nvSpPr>
        <p:spPr/>
        <p:txBody>
          <a:bodyPr/>
          <a:lstStyle/>
          <a:p>
            <a:r>
              <a:rPr lang="en-US" dirty="0" smtClean="0"/>
              <a:t>Repeat Until Catch / RAII</a:t>
            </a:r>
            <a:endParaRPr lang="en-US" dirty="0"/>
          </a:p>
        </p:txBody>
      </p:sp>
      <p:sp>
        <p:nvSpPr>
          <p:cNvPr id="5" name="Text Placeholder 4"/>
          <p:cNvSpPr>
            <a:spLocks noGrp="1"/>
          </p:cNvSpPr>
          <p:nvPr>
            <p:ph type="body" sz="quarter" idx="10"/>
          </p:nvPr>
        </p:nvSpPr>
        <p:spPr/>
        <p:txBody>
          <a:bodyPr/>
          <a:lstStyle/>
          <a:p>
            <a:r>
              <a:rPr lang="en-US" dirty="0" smtClean="0"/>
              <a:t>Unwind Library</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3320243"/>
            <a:ext cx="6388100" cy="3842557"/>
          </a:xfrm>
          <a:prstGeom prst="rect">
            <a:avLst/>
          </a:prstGeom>
        </p:spPr>
      </p:pic>
    </p:spTree>
    <p:extLst>
      <p:ext uri="{BB962C8B-B14F-4D97-AF65-F5344CB8AC3E}">
        <p14:creationId xmlns:p14="http://schemas.microsoft.com/office/powerpoint/2010/main" val="71223579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a:xfrm>
            <a:off x="320040" y="1752600"/>
            <a:ext cx="4861560" cy="5410200"/>
          </a:xfrm>
        </p:spPr>
        <p:txBody>
          <a:bodyPr/>
          <a:lstStyle/>
          <a:p>
            <a:r>
              <a:rPr lang="en-US" dirty="0" smtClean="0"/>
              <a:t>Bareflank also provides a “commit or rollback” class that can be used to undo state changes (instead of using </a:t>
            </a:r>
            <a:r>
              <a:rPr lang="en-US" dirty="0" err="1" smtClean="0"/>
              <a:t>goto</a:t>
            </a:r>
            <a:r>
              <a:rPr lang="en-US" dirty="0" smtClean="0"/>
              <a:t>). </a:t>
            </a:r>
          </a:p>
          <a:p>
            <a:endParaRPr lang="en-US" sz="1200" dirty="0"/>
          </a:p>
          <a:p>
            <a:r>
              <a:rPr lang="en-US" dirty="0" smtClean="0"/>
              <a:t>Simply define an instance of the class and provide the rollback code. </a:t>
            </a:r>
          </a:p>
          <a:p>
            <a:endParaRPr lang="en-US" sz="1200" dirty="0"/>
          </a:p>
          <a:p>
            <a:r>
              <a:rPr lang="en-US" dirty="0" smtClean="0"/>
              <a:t>If commit is not called, when the instance is destroyed, the rollback code is called</a:t>
            </a:r>
            <a:endParaRPr lang="en-US" dirty="0"/>
          </a:p>
        </p:txBody>
      </p:sp>
      <p:sp>
        <p:nvSpPr>
          <p:cNvPr id="7" name="Text Placeholder 6"/>
          <p:cNvSpPr>
            <a:spLocks noGrp="1"/>
          </p:cNvSpPr>
          <p:nvPr>
            <p:ph type="body" sz="quarter" idx="12"/>
          </p:nvPr>
        </p:nvSpPr>
        <p:spPr/>
        <p:txBody>
          <a:bodyPr/>
          <a:lstStyle/>
          <a:p>
            <a:r>
              <a:rPr lang="en-US" dirty="0" smtClean="0"/>
              <a:t>Overview</a:t>
            </a:r>
            <a:endParaRPr lang="en-US" dirty="0"/>
          </a:p>
        </p:txBody>
      </p:sp>
      <p:sp>
        <p:nvSpPr>
          <p:cNvPr id="5" name="Text Placeholder 4"/>
          <p:cNvSpPr>
            <a:spLocks noGrp="1"/>
          </p:cNvSpPr>
          <p:nvPr>
            <p:ph type="body" sz="quarter" idx="10"/>
          </p:nvPr>
        </p:nvSpPr>
        <p:spPr/>
        <p:txBody>
          <a:bodyPr/>
          <a:lstStyle/>
          <a:p>
            <a:r>
              <a:rPr lang="en-US" dirty="0" smtClean="0"/>
              <a:t>Commit / Rollback</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4705" y="1752600"/>
            <a:ext cx="4088895" cy="5638800"/>
          </a:xfrm>
          <a:prstGeom prst="rect">
            <a:avLst/>
          </a:prstGeom>
        </p:spPr>
      </p:pic>
      <p:cxnSp>
        <p:nvCxnSpPr>
          <p:cNvPr id="4" name="Straight Arrow Connector 3"/>
          <p:cNvCxnSpPr/>
          <p:nvPr/>
        </p:nvCxnSpPr>
        <p:spPr>
          <a:xfrm>
            <a:off x="5181600" y="3733800"/>
            <a:ext cx="838200" cy="0"/>
          </a:xfrm>
          <a:prstGeom prst="straightConnector1">
            <a:avLst/>
          </a:prstGeom>
          <a:ln w="762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8" name="Straight Arrow Connector 7"/>
          <p:cNvCxnSpPr/>
          <p:nvPr/>
        </p:nvCxnSpPr>
        <p:spPr>
          <a:xfrm>
            <a:off x="5181600" y="4495800"/>
            <a:ext cx="838200" cy="0"/>
          </a:xfrm>
          <a:prstGeom prst="straightConnector1">
            <a:avLst/>
          </a:prstGeom>
          <a:ln w="762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9" name="Straight Arrow Connector 8"/>
          <p:cNvCxnSpPr/>
          <p:nvPr/>
        </p:nvCxnSpPr>
        <p:spPr>
          <a:xfrm>
            <a:off x="5181600" y="6019800"/>
            <a:ext cx="838200" cy="0"/>
          </a:xfrm>
          <a:prstGeom prst="straightConnector1">
            <a:avLst/>
          </a:prstGeom>
          <a:ln w="762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0" name="Straight Arrow Connector 9"/>
          <p:cNvCxnSpPr/>
          <p:nvPr/>
        </p:nvCxnSpPr>
        <p:spPr>
          <a:xfrm>
            <a:off x="5181600" y="6934200"/>
            <a:ext cx="838200" cy="0"/>
          </a:xfrm>
          <a:prstGeom prst="straightConnector1">
            <a:avLst/>
          </a:prstGeom>
          <a:ln w="76200">
            <a:solidFill>
              <a:srgbClr val="FF000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4343128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There are some limitations with Bareflank’s C++ environment:</a:t>
            </a:r>
          </a:p>
          <a:p>
            <a:endParaRPr lang="en-US" sz="1000" dirty="0"/>
          </a:p>
          <a:p>
            <a:pPr lvl="1"/>
            <a:r>
              <a:rPr lang="en-US" dirty="0" smtClean="0"/>
              <a:t>There is no support for </a:t>
            </a:r>
            <a:r>
              <a:rPr lang="en-US" dirty="0" err="1" smtClean="0"/>
              <a:t>libc</a:t>
            </a:r>
            <a:r>
              <a:rPr lang="en-US" dirty="0" smtClean="0"/>
              <a:t>. This library only exists to support </a:t>
            </a:r>
            <a:r>
              <a:rPr lang="en-US" dirty="0" err="1" smtClean="0"/>
              <a:t>libc</a:t>
            </a:r>
            <a:r>
              <a:rPr lang="en-US" dirty="0" smtClean="0"/>
              <a:t>++ and future versions of Bareflank are likely to continue to remove </a:t>
            </a:r>
            <a:r>
              <a:rPr lang="en-US" dirty="0" err="1" smtClean="0"/>
              <a:t>libc</a:t>
            </a:r>
            <a:r>
              <a:rPr lang="en-US" dirty="0" smtClean="0"/>
              <a:t> functions over time</a:t>
            </a:r>
          </a:p>
          <a:p>
            <a:pPr lvl="1"/>
            <a:endParaRPr lang="en-US" sz="1000" dirty="0" smtClean="0"/>
          </a:p>
          <a:p>
            <a:pPr lvl="1"/>
            <a:r>
              <a:rPr lang="en-US" dirty="0" smtClean="0"/>
              <a:t>Not all C++ STL functionality is supported (e.g. </a:t>
            </a:r>
            <a:r>
              <a:rPr lang="en-US" dirty="0" err="1" smtClean="0"/>
              <a:t>fstream</a:t>
            </a:r>
            <a:r>
              <a:rPr lang="en-US" dirty="0" smtClean="0"/>
              <a:t>). Future versions will provide a unit test for C++ itself that will clearly define what is supported</a:t>
            </a:r>
          </a:p>
          <a:p>
            <a:pPr lvl="1"/>
            <a:endParaRPr lang="en-US" sz="1000" dirty="0" smtClean="0"/>
          </a:p>
          <a:p>
            <a:pPr lvl="1"/>
            <a:r>
              <a:rPr lang="en-US" dirty="0" smtClean="0"/>
              <a:t>Currently some C++ functionality is missing (e.g. </a:t>
            </a:r>
            <a:r>
              <a:rPr lang="en-US" dirty="0" err="1" smtClean="0"/>
              <a:t>unordered_map</a:t>
            </a:r>
            <a:r>
              <a:rPr lang="en-US" dirty="0" smtClean="0"/>
              <a:t>). Future versions will patch </a:t>
            </a:r>
            <a:r>
              <a:rPr lang="en-US" dirty="0" err="1" smtClean="0"/>
              <a:t>libc</a:t>
            </a:r>
            <a:r>
              <a:rPr lang="en-US" dirty="0" smtClean="0"/>
              <a:t>++ to provide this missing functionality</a:t>
            </a:r>
          </a:p>
          <a:p>
            <a:pPr lvl="1"/>
            <a:endParaRPr lang="en-US" sz="1000" dirty="0" smtClean="0"/>
          </a:p>
          <a:p>
            <a:pPr lvl="1"/>
            <a:r>
              <a:rPr lang="en-US" dirty="0" smtClean="0"/>
              <a:t>Support for C++14 / C++17 depends on the compiler you use (i.e. GCC 6.1 is needed for complete C++14 support)</a:t>
            </a:r>
            <a:endParaRPr lang="en-US" dirty="0"/>
          </a:p>
        </p:txBody>
      </p:sp>
      <p:sp>
        <p:nvSpPr>
          <p:cNvPr id="6" name="Text Placeholder 5"/>
          <p:cNvSpPr>
            <a:spLocks noGrp="1"/>
          </p:cNvSpPr>
          <p:nvPr>
            <p:ph type="body" sz="quarter" idx="12"/>
          </p:nvPr>
        </p:nvSpPr>
        <p:spPr/>
        <p:txBody>
          <a:bodyPr/>
          <a:lstStyle/>
          <a:p>
            <a:endParaRPr lang="en-US" dirty="0"/>
          </a:p>
        </p:txBody>
      </p:sp>
      <p:sp>
        <p:nvSpPr>
          <p:cNvPr id="4" name="Text Placeholder 3"/>
          <p:cNvSpPr>
            <a:spLocks noGrp="1"/>
          </p:cNvSpPr>
          <p:nvPr>
            <p:ph type="body" sz="quarter" idx="10"/>
          </p:nvPr>
        </p:nvSpPr>
        <p:spPr/>
        <p:txBody>
          <a:bodyPr/>
          <a:lstStyle/>
          <a:p>
            <a:r>
              <a:rPr lang="en-US" dirty="0" smtClean="0"/>
              <a:t>Limitations</a:t>
            </a:r>
            <a:endParaRPr lang="en-US" dirty="0"/>
          </a:p>
        </p:txBody>
      </p:sp>
    </p:spTree>
    <p:extLst>
      <p:ext uri="{BB962C8B-B14F-4D97-AF65-F5344CB8AC3E}">
        <p14:creationId xmlns:p14="http://schemas.microsoft.com/office/powerpoint/2010/main" val="38497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Walk through VPID example</a:t>
            </a:r>
          </a:p>
          <a:p>
            <a:endParaRPr lang="en-US" dirty="0" smtClean="0"/>
          </a:p>
          <a:p>
            <a:endParaRPr lang="en-US" dirty="0"/>
          </a:p>
        </p:txBody>
      </p:sp>
      <p:sp>
        <p:nvSpPr>
          <p:cNvPr id="7" name="Text Placeholder 6"/>
          <p:cNvSpPr>
            <a:spLocks noGrp="1"/>
          </p:cNvSpPr>
          <p:nvPr>
            <p:ph type="body" sz="quarter" idx="12"/>
          </p:nvPr>
        </p:nvSpPr>
        <p:spPr/>
        <p:txBody>
          <a:bodyPr/>
          <a:lstStyle/>
          <a:p>
            <a:endParaRPr lang="en-US" dirty="0"/>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21906022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Walk through CPUID Count example</a:t>
            </a:r>
          </a:p>
          <a:p>
            <a:endParaRPr lang="en-US" dirty="0" smtClean="0"/>
          </a:p>
          <a:p>
            <a:endParaRPr lang="en-US" dirty="0"/>
          </a:p>
        </p:txBody>
      </p:sp>
      <p:sp>
        <p:nvSpPr>
          <p:cNvPr id="7" name="Text Placeholder 6"/>
          <p:cNvSpPr>
            <a:spLocks noGrp="1"/>
          </p:cNvSpPr>
          <p:nvPr>
            <p:ph type="body" sz="quarter" idx="12"/>
          </p:nvPr>
        </p:nvSpPr>
        <p:spPr/>
        <p:txBody>
          <a:bodyPr/>
          <a:lstStyle/>
          <a:p>
            <a:endParaRPr lang="en-US" dirty="0"/>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178926475"/>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2"/>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Questions</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8351" y="1981200"/>
            <a:ext cx="5501699" cy="4749800"/>
          </a:xfrm>
          <a:prstGeom prst="rect">
            <a:avLst/>
          </a:prstGeom>
        </p:spPr>
      </p:pic>
    </p:spTree>
    <p:extLst>
      <p:ext uri="{BB962C8B-B14F-4D97-AF65-F5344CB8AC3E}">
        <p14:creationId xmlns:p14="http://schemas.microsoft.com/office/powerpoint/2010/main" val="11994439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Existing hypervisors don’t provide generic access to support libraries for fast prototyping (the never ending battle between C / C++)</a:t>
            </a:r>
          </a:p>
        </p:txBody>
      </p:sp>
      <p:sp>
        <p:nvSpPr>
          <p:cNvPr id="3" name="Text Placeholder 2"/>
          <p:cNvSpPr>
            <a:spLocks noGrp="1"/>
          </p:cNvSpPr>
          <p:nvPr>
            <p:ph type="body" sz="quarter" idx="10"/>
          </p:nvPr>
        </p:nvSpPr>
        <p:spPr/>
        <p:txBody>
          <a:bodyPr/>
          <a:lstStyle/>
          <a:p>
            <a:r>
              <a:rPr lang="en-US" dirty="0" smtClean="0"/>
              <a:t>Motivation</a:t>
            </a:r>
            <a:endParaRPr lang="en-US" dirty="0"/>
          </a:p>
        </p:txBody>
      </p:sp>
      <p:sp>
        <p:nvSpPr>
          <p:cNvPr id="4" name="Text Placeholder 3"/>
          <p:cNvSpPr>
            <a:spLocks noGrp="1"/>
          </p:cNvSpPr>
          <p:nvPr>
            <p:ph type="body" sz="quarter" idx="12"/>
          </p:nvPr>
        </p:nvSpPr>
        <p:spPr/>
        <p:txBody>
          <a:bodyPr/>
          <a:lstStyle/>
          <a:p>
            <a:r>
              <a:rPr lang="en-US" dirty="0" smtClean="0"/>
              <a:t>Prototyping</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0268" y="3383952"/>
            <a:ext cx="5777865" cy="3702648"/>
          </a:xfrm>
          <a:prstGeom prst="rect">
            <a:avLst/>
          </a:prstGeom>
        </p:spPr>
      </p:pic>
    </p:spTree>
    <p:extLst>
      <p:ext uri="{BB962C8B-B14F-4D97-AF65-F5344CB8AC3E}">
        <p14:creationId xmlns:p14="http://schemas.microsoft.com/office/powerpoint/2010/main" val="6454635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Using C++ inheritance, Bareflank provides a clear method for extending the base hypervisor to add additional functionality</a:t>
            </a:r>
          </a:p>
        </p:txBody>
      </p:sp>
      <p:sp>
        <p:nvSpPr>
          <p:cNvPr id="4" name="Text Placeholder 3"/>
          <p:cNvSpPr>
            <a:spLocks noGrp="1"/>
          </p:cNvSpPr>
          <p:nvPr>
            <p:ph type="body" sz="quarter" idx="10"/>
          </p:nvPr>
        </p:nvSpPr>
        <p:spPr/>
        <p:txBody>
          <a:bodyPr/>
          <a:lstStyle/>
          <a:p>
            <a:r>
              <a:rPr lang="en-US" dirty="0" smtClean="0"/>
              <a:t>Why C++</a:t>
            </a:r>
            <a:endParaRPr lang="en-US" dirty="0"/>
          </a:p>
        </p:txBody>
      </p:sp>
      <p:sp>
        <p:nvSpPr>
          <p:cNvPr id="6" name="Text Placeholder 5"/>
          <p:cNvSpPr>
            <a:spLocks noGrp="1"/>
          </p:cNvSpPr>
          <p:nvPr>
            <p:ph type="body" sz="quarter" idx="12"/>
          </p:nvPr>
        </p:nvSpPr>
        <p:spPr/>
        <p:txBody>
          <a:bodyPr/>
          <a:lstStyle/>
          <a:p>
            <a:r>
              <a:rPr lang="en-US" dirty="0" smtClean="0"/>
              <a:t>Inheritance</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3314700"/>
            <a:ext cx="5638800" cy="3771900"/>
          </a:xfrm>
          <a:prstGeom prst="rect">
            <a:avLst/>
          </a:prstGeom>
        </p:spPr>
      </p:pic>
    </p:spTree>
    <p:extLst>
      <p:ext uri="{BB962C8B-B14F-4D97-AF65-F5344CB8AC3E}">
        <p14:creationId xmlns:p14="http://schemas.microsoft.com/office/powerpoint/2010/main" val="17375299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The C++ Standard Template Library (STL) provides Bareflank with generic library support for fast development and prototyping</a:t>
            </a:r>
          </a:p>
          <a:p>
            <a:endParaRPr lang="en-US" dirty="0"/>
          </a:p>
          <a:p>
            <a:endParaRPr lang="en-US" dirty="0" smtClean="0"/>
          </a:p>
          <a:p>
            <a:endParaRPr lang="en-US" dirty="0"/>
          </a:p>
          <a:p>
            <a:endParaRPr lang="en-US" dirty="0" smtClean="0"/>
          </a:p>
          <a:p>
            <a:endParaRPr lang="en-US" dirty="0"/>
          </a:p>
          <a:p>
            <a:r>
              <a:rPr lang="en-US" dirty="0" smtClean="0"/>
              <a:t>In addition Resource </a:t>
            </a:r>
            <a:r>
              <a:rPr lang="en-US" dirty="0"/>
              <a:t>Acquisition Is Initialization (RAII) </a:t>
            </a:r>
            <a:r>
              <a:rPr lang="en-US" dirty="0" smtClean="0"/>
              <a:t>provides for functionality like commit/rollback and </a:t>
            </a:r>
            <a:r>
              <a:rPr lang="en-US" dirty="0" err="1" smtClean="0"/>
              <a:t>mutex</a:t>
            </a:r>
            <a:r>
              <a:rPr lang="en-US" dirty="0" smtClean="0"/>
              <a:t> locker logic. </a:t>
            </a:r>
          </a:p>
        </p:txBody>
      </p:sp>
      <p:sp>
        <p:nvSpPr>
          <p:cNvPr id="4" name="Text Placeholder 3"/>
          <p:cNvSpPr>
            <a:spLocks noGrp="1"/>
          </p:cNvSpPr>
          <p:nvPr>
            <p:ph type="body" sz="quarter" idx="10"/>
          </p:nvPr>
        </p:nvSpPr>
        <p:spPr/>
        <p:txBody>
          <a:bodyPr/>
          <a:lstStyle/>
          <a:p>
            <a:r>
              <a:rPr lang="en-US" dirty="0" smtClean="0"/>
              <a:t>Why C++</a:t>
            </a:r>
            <a:endParaRPr lang="en-US" dirty="0"/>
          </a:p>
        </p:txBody>
      </p:sp>
      <p:sp>
        <p:nvSpPr>
          <p:cNvPr id="6" name="Text Placeholder 5"/>
          <p:cNvSpPr>
            <a:spLocks noGrp="1"/>
          </p:cNvSpPr>
          <p:nvPr>
            <p:ph type="body" sz="quarter" idx="12"/>
          </p:nvPr>
        </p:nvSpPr>
        <p:spPr/>
        <p:txBody>
          <a:bodyPr/>
          <a:lstStyle/>
          <a:p>
            <a:r>
              <a:rPr lang="en-US" dirty="0" smtClean="0"/>
              <a:t>STL</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0600" y="3429000"/>
            <a:ext cx="5537200" cy="1913674"/>
          </a:xfrm>
          <a:prstGeom prst="rect">
            <a:avLst/>
          </a:prstGeom>
        </p:spPr>
      </p:pic>
    </p:spTree>
    <p:extLst>
      <p:ext uri="{BB962C8B-B14F-4D97-AF65-F5344CB8AC3E}">
        <p14:creationId xmlns:p14="http://schemas.microsoft.com/office/powerpoint/2010/main" val="7049735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lstStyle/>
          <a:p>
            <a:r>
              <a:rPr lang="en-US" dirty="0" smtClean="0"/>
              <a:t>Hypervisors have to deal with a lot of error checking / handling</a:t>
            </a:r>
          </a:p>
          <a:p>
            <a:endParaRPr lang="en-US" dirty="0" smtClean="0"/>
          </a:p>
          <a:p>
            <a:r>
              <a:rPr lang="en-US" dirty="0" smtClean="0"/>
              <a:t>C++ exception support greatly simplifies this process and results in easier to read code</a:t>
            </a:r>
            <a:endParaRPr lang="en-US" dirty="0"/>
          </a:p>
          <a:p>
            <a:endParaRPr lang="en-US" dirty="0" smtClean="0"/>
          </a:p>
        </p:txBody>
      </p:sp>
      <p:sp>
        <p:nvSpPr>
          <p:cNvPr id="6" name="Text Placeholder 5"/>
          <p:cNvSpPr>
            <a:spLocks noGrp="1"/>
          </p:cNvSpPr>
          <p:nvPr>
            <p:ph type="body" sz="quarter" idx="12"/>
          </p:nvPr>
        </p:nvSpPr>
        <p:spPr/>
        <p:txBody>
          <a:bodyPr/>
          <a:lstStyle/>
          <a:p>
            <a:r>
              <a:rPr lang="en-US" dirty="0" smtClean="0"/>
              <a:t>Exceptions</a:t>
            </a:r>
            <a:endParaRPr lang="en-US" dirty="0"/>
          </a:p>
        </p:txBody>
      </p:sp>
      <p:sp>
        <p:nvSpPr>
          <p:cNvPr id="4" name="Text Placeholder 3"/>
          <p:cNvSpPr>
            <a:spLocks noGrp="1"/>
          </p:cNvSpPr>
          <p:nvPr>
            <p:ph type="body" sz="quarter" idx="10"/>
          </p:nvPr>
        </p:nvSpPr>
        <p:spPr/>
        <p:txBody>
          <a:bodyPr/>
          <a:lstStyle/>
          <a:p>
            <a:r>
              <a:rPr lang="en-US" dirty="0" smtClean="0"/>
              <a:t>Why C++</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2600" y="1763559"/>
            <a:ext cx="3860800" cy="5399241"/>
          </a:xfrm>
          <a:prstGeom prst="rect">
            <a:avLst/>
          </a:prstGeom>
        </p:spPr>
      </p:pic>
    </p:spTree>
    <p:extLst>
      <p:ext uri="{BB962C8B-B14F-4D97-AF65-F5344CB8AC3E}">
        <p14:creationId xmlns:p14="http://schemas.microsoft.com/office/powerpoint/2010/main" val="1815857795"/>
      </p:ext>
    </p:extLst>
  </p:cSld>
  <p:clrMapOvr>
    <a:masterClrMapping/>
  </p:clrMapOvr>
  <p:timing>
    <p:tnLst>
      <p:par>
        <p:cTn id="1" dur="indefinite" restart="never" nodeType="tmRoot"/>
      </p:par>
    </p:tnLst>
  </p:timing>
</p:sld>
</file>

<file path=ppt/theme/theme1.xml><?xml version="1.0" encoding="utf-8"?>
<a:theme xmlns:a="http://schemas.openxmlformats.org/drawingml/2006/main" name="AIS Defaul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FF0EAEAA6475145A65BE0DAFE81FA08" ma:contentTypeVersion="1" ma:contentTypeDescription="Create a new document." ma:contentTypeScope="" ma:versionID="29da978067dc29d47ae3f2bf6cd0c348">
  <xsd:schema xmlns:xsd="http://www.w3.org/2001/XMLSchema" xmlns:p="http://schemas.microsoft.com/office/2006/metadata/properties" targetNamespace="http://schemas.microsoft.com/office/2006/metadata/properties" ma:root="true" ma:fieldsID="7d000aa15e2ab2accd4d1af39d255a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F89EC9DB-35EE-4D2D-A0AB-5B0CAD3F0ADE}">
  <ds:schemaRefs>
    <ds:schemaRef ds:uri="http://schemas.microsoft.com/sharepoint/v3/contenttype/forms"/>
  </ds:schemaRefs>
</ds:datastoreItem>
</file>

<file path=customXml/itemProps2.xml><?xml version="1.0" encoding="utf-8"?>
<ds:datastoreItem xmlns:ds="http://schemas.openxmlformats.org/officeDocument/2006/customXml" ds:itemID="{0C2326CA-EBC7-46C1-BC27-B9AABB20CC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8DEDD958-0827-45B7-BF77-B49F8EBF5F9C}">
  <ds:schemaRefs>
    <ds:schemaRef ds:uri="http://purl.org/dc/dcmitype/"/>
    <ds:schemaRef ds:uri="http://purl.org/dc/terms/"/>
    <ds:schemaRef ds:uri="http://www.w3.org/XML/1998/namespace"/>
    <ds:schemaRef ds:uri="http://schemas.microsoft.com/office/2006/documentManagement/types"/>
    <ds:schemaRef ds:uri="http://purl.org/dc/elements/1.1/"/>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41005</TotalTime>
  <Words>2659</Words>
  <Application>Microsoft Macintosh PowerPoint</Application>
  <PresentationFormat>Custom</PresentationFormat>
  <Paragraphs>348</Paragraphs>
  <Slides>56</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56</vt:i4>
      </vt:variant>
    </vt:vector>
  </HeadingPairs>
  <TitlesOfParts>
    <vt:vector size="60" baseType="lpstr">
      <vt:lpstr>Courier New</vt:lpstr>
      <vt:lpstr>Wingdings 3</vt:lpstr>
      <vt:lpstr>Arial</vt:lpstr>
      <vt:lpstr>AIS Default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Jaime Smith Thompson</dc:creator>
  <cp:lastModifiedBy>Rian Quinn</cp:lastModifiedBy>
  <cp:revision>931</cp:revision>
  <cp:lastPrinted>2014-07-08T12:35:02Z</cp:lastPrinted>
  <dcterms:created xsi:type="dcterms:W3CDTF">2013-08-09T00:50:43Z</dcterms:created>
  <dcterms:modified xsi:type="dcterms:W3CDTF">2016-05-19T11:55:26Z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0x010100FFF0EAEAA6475145A65BE0DAFE81FA08</vt:lpwstr>
  </property>
  <property fmtid="{D5CDD505-2E9C-101B-9397-08002B2CF9AE}" pid="3" name="Category">
    <vt:lpwstr>CND</vt:lpwstr>
  </property>
  <property fmtid="{D5CDD505-2E9C-101B-9397-08002B2CF9AE}" pid="4" name="Document Owner(s)">
    <vt:lpwstr>Rian Quinn</vt:lpwstr>
  </property>
  <property fmtid="{D5CDD505-2E9C-101B-9397-08002B2CF9AE}" pid="5" name="Document Type">
    <vt:lpwstr>WhitePaper</vt:lpwstr>
  </property>
</Properties>
</file>